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8.jpg" ContentType="image/jpg"/>
  <Override PartName="/ppt/media/image19.jpg" ContentType="image/jpg"/>
  <Override PartName="/ppt/media/image2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4"/>
  </p:handoutMasterIdLst>
  <p:sldIdLst>
    <p:sldId id="257" r:id="rId2"/>
    <p:sldId id="259" r:id="rId3"/>
    <p:sldId id="273" r:id="rId4"/>
    <p:sldId id="274" r:id="rId5"/>
    <p:sldId id="258" r:id="rId6"/>
    <p:sldId id="260" r:id="rId7"/>
    <p:sldId id="277" r:id="rId8"/>
    <p:sldId id="261" r:id="rId9"/>
    <p:sldId id="262" r:id="rId10"/>
    <p:sldId id="263" r:id="rId11"/>
    <p:sldId id="264" r:id="rId12"/>
    <p:sldId id="275" r:id="rId13"/>
    <p:sldId id="267" r:id="rId14"/>
    <p:sldId id="269" r:id="rId15"/>
    <p:sldId id="268" r:id="rId16"/>
    <p:sldId id="270" r:id="rId17"/>
    <p:sldId id="272" r:id="rId18"/>
    <p:sldId id="280" r:id="rId19"/>
    <p:sldId id="281" r:id="rId20"/>
    <p:sldId id="282" r:id="rId21"/>
    <p:sldId id="278" r:id="rId22"/>
    <p:sldId id="279" r:id="rId2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6" d="100"/>
          <a:sy n="116" d="100"/>
        </p:scale>
        <p:origin x="33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3CFD9122-3313-462A-9378-9A5245D57E13}" type="datetimeFigureOut">
              <a:rPr kumimoji="1" lang="ja-JP" altLang="en-US" smtClean="0"/>
              <a:t>2017/12/21</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6E6F8E87-ECBD-4614-AEB6-9308A9D04F7F}" type="slidenum">
              <a:rPr kumimoji="1" lang="ja-JP" altLang="en-US" smtClean="0"/>
              <a:t>‹#›</a:t>
            </a:fld>
            <a:endParaRPr kumimoji="1" lang="ja-JP" altLang="en-US"/>
          </a:p>
        </p:txBody>
      </p:sp>
    </p:spTree>
    <p:extLst>
      <p:ext uri="{BB962C8B-B14F-4D97-AF65-F5344CB8AC3E}">
        <p14:creationId xmlns:p14="http://schemas.microsoft.com/office/powerpoint/2010/main" val="133241274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2752018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320759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316381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33986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2246375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95426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629497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667732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3326530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184068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FE8D8C-5640-4E6C-BCB0-1131EB90E376}" type="datetimeFigureOut">
              <a:rPr kumimoji="1" lang="ja-JP" altLang="en-US" smtClean="0"/>
              <a:t>2017/12/21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1127576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E8D8C-5640-4E6C-BCB0-1131EB90E376}" type="datetimeFigureOut">
              <a:rPr kumimoji="1" lang="ja-JP" altLang="en-US" smtClean="0"/>
              <a:t>2017/12/21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EC82E-D755-421D-8D35-755BE8BCDF40}" type="slidenum">
              <a:rPr kumimoji="1" lang="ja-JP" altLang="en-US" smtClean="0"/>
              <a:t>‹#›</a:t>
            </a:fld>
            <a:endParaRPr kumimoji="1" lang="ja-JP" altLang="en-US"/>
          </a:p>
        </p:txBody>
      </p:sp>
    </p:spTree>
    <p:extLst>
      <p:ext uri="{BB962C8B-B14F-4D97-AF65-F5344CB8AC3E}">
        <p14:creationId xmlns:p14="http://schemas.microsoft.com/office/powerpoint/2010/main" val="1371197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 Id="rId4" Type="http://schemas.openxmlformats.org/officeDocument/2006/relationships/image" Target="../media/image41.wmf"/></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16963" y="1073150"/>
            <a:ext cx="1555750" cy="1554163"/>
          </a:xfrm>
          <a:prstGeom prst="rect">
            <a:avLst/>
          </a:prstGeom>
          <a:noFill/>
          <a:ln>
            <a:noFill/>
          </a:ln>
          <a:effectLst>
            <a:glow rad="139700">
              <a:schemeClr val="accent3">
                <a:satMod val="175000"/>
                <a:alpha val="40000"/>
              </a:schemeClr>
            </a:glow>
          </a:effectLst>
          <a:scene3d>
            <a:camera prst="orthographicFront"/>
            <a:lightRig rig="threePt" dir="t"/>
          </a:scene3d>
          <a:sp3d>
            <a:bevelT/>
          </a:sp3d>
          <a:extLst/>
        </p:spPr>
      </p:pic>
      <p:pic>
        <p:nvPicPr>
          <p:cNvPr id="7" name="Picture 2" descr="grey_circles_470x4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13" y="1241425"/>
            <a:ext cx="4476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1768475" y="4271963"/>
            <a:ext cx="1554163" cy="1554162"/>
          </a:xfrm>
          <a:prstGeom prst="rect">
            <a:avLst/>
          </a:prstGeom>
          <a:solidFill>
            <a:schemeClr val="accent2"/>
          </a:solidFill>
          <a:ln>
            <a:noFill/>
          </a:ln>
          <a:effectLst>
            <a:glow rad="139700">
              <a:schemeClr val="accent4">
                <a:satMod val="175000"/>
                <a:alpha val="40000"/>
              </a:schemeClr>
            </a:glow>
          </a:effectLst>
          <a:scene3d>
            <a:camera prst="orthographicFront"/>
            <a:lightRig rig="threePt" dir="t"/>
          </a:scene3d>
          <a:sp3d>
            <a:bevelT w="114300" prst="artDeco"/>
          </a:sp3d>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4400" b="1" smtClean="0">
                <a:solidFill>
                  <a:schemeClr val="bg1"/>
                </a:solidFill>
                <a:latin typeface="Meiryo UI" panose="020B0604030504040204" pitchFamily="50" charset="-128"/>
                <a:ea typeface="Meiryo UI" panose="020B0604030504040204" pitchFamily="50" charset="-128"/>
              </a:rPr>
              <a:t>N</a:t>
            </a:r>
            <a:endParaRPr lang="en-US" altLang="en-US" sz="4400" b="1" dirty="0">
              <a:solidFill>
                <a:schemeClr val="bg1"/>
              </a:solidFill>
              <a:latin typeface="Meiryo UI" panose="020B0604030504040204" pitchFamily="50" charset="-128"/>
              <a:ea typeface="Meiryo UI" panose="020B0604030504040204" pitchFamily="50" charset="-128"/>
            </a:endParaRPr>
          </a:p>
        </p:txBody>
      </p:sp>
      <p:sp>
        <p:nvSpPr>
          <p:cNvPr id="9" name="Rectangle 10"/>
          <p:cNvSpPr>
            <a:spLocks noChangeArrowheads="1"/>
          </p:cNvSpPr>
          <p:nvPr/>
        </p:nvSpPr>
        <p:spPr bwMode="auto">
          <a:xfrm>
            <a:off x="3316288" y="2636838"/>
            <a:ext cx="5389562" cy="1624012"/>
          </a:xfrm>
          <a:prstGeom prst="rect">
            <a:avLst/>
          </a:prstGeom>
          <a:solidFill>
            <a:schemeClr val="bg1"/>
          </a:solidFill>
          <a:ln w="38100" algn="ctr">
            <a:solidFill>
              <a:srgbClr val="336699"/>
            </a:solidFill>
            <a:round/>
            <a:headEnd type="triangle" w="med" len="med"/>
            <a:tailEnd type="triangle" w="med" len="med"/>
          </a:ln>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0000"/>
              </a:lnSpc>
              <a:spcBef>
                <a:spcPct val="50000"/>
              </a:spcBef>
              <a:buFontTx/>
              <a:buNone/>
            </a:pPr>
            <a:endParaRPr lang="en-US" altLang="en-US" sz="1400"/>
          </a:p>
        </p:txBody>
      </p:sp>
      <p:sp>
        <p:nvSpPr>
          <p:cNvPr id="10" name="Rectangle 6"/>
          <p:cNvSpPr txBox="1">
            <a:spLocks noChangeArrowheads="1"/>
          </p:cNvSpPr>
          <p:nvPr/>
        </p:nvSpPr>
        <p:spPr bwMode="auto">
          <a:xfrm>
            <a:off x="3343275" y="3157538"/>
            <a:ext cx="53736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2pPr>
            <a:lvl3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3pPr>
            <a:lvl4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4pPr>
            <a:lvl5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5pPr>
            <a:lvl6pPr marL="4572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6pPr>
            <a:lvl7pPr marL="9144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7pPr>
            <a:lvl8pPr marL="13716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8pPr>
            <a:lvl9pPr marL="18288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9pPr>
          </a:lstStyle>
          <a:p>
            <a:pPr eaLnBrk="1" hangingPunct="1">
              <a:defRPr/>
            </a:pPr>
            <a:r>
              <a:rPr lang="ja-JP" altLang="en-US" b="1" dirty="0" smtClean="0">
                <a:solidFill>
                  <a:srgbClr val="002060"/>
                </a:solidFill>
              </a:rPr>
              <a:t>次世代小型原子炉と</a:t>
            </a:r>
            <a:r>
              <a:rPr lang="en-US" altLang="ja-JP" b="1" dirty="0" smtClean="0">
                <a:solidFill>
                  <a:srgbClr val="002060"/>
                </a:solidFill>
              </a:rPr>
              <a:t>3DP</a:t>
            </a:r>
            <a:r>
              <a:rPr lang="ja-JP" altLang="en-US" b="1" dirty="0">
                <a:solidFill>
                  <a:srgbClr val="002060"/>
                </a:solidFill>
              </a:rPr>
              <a:t>製造</a:t>
            </a:r>
            <a:endParaRPr lang="en-US" altLang="en-US" b="1" dirty="0" smtClean="0">
              <a:solidFill>
                <a:srgbClr val="002060"/>
              </a:solidFill>
            </a:endParaRPr>
          </a:p>
        </p:txBody>
      </p:sp>
      <p:sp>
        <p:nvSpPr>
          <p:cNvPr id="2" name="テキスト ボックス 1"/>
          <p:cNvSpPr txBox="1"/>
          <p:nvPr/>
        </p:nvSpPr>
        <p:spPr>
          <a:xfrm>
            <a:off x="3316288" y="3868159"/>
            <a:ext cx="5389562" cy="369332"/>
          </a:xfrm>
          <a:prstGeom prst="rect">
            <a:avLst/>
          </a:prstGeom>
          <a:noFill/>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溶融塩ループ　水素製造　資源開発　</a:t>
            </a:r>
            <a:endParaRPr kumimoji="1" lang="ja-JP" altLang="en-US" dirty="0">
              <a:latin typeface="Meiryo UI" panose="020B0604030504040204" pitchFamily="50" charset="-128"/>
              <a:ea typeface="Meiryo UI" panose="020B0604030504040204" pitchFamily="50" charset="-128"/>
            </a:endParaRPr>
          </a:p>
        </p:txBody>
      </p:sp>
      <p:sp>
        <p:nvSpPr>
          <p:cNvPr id="3" name="スライド番号プレースホルダー 2"/>
          <p:cNvSpPr>
            <a:spLocks noGrp="1"/>
          </p:cNvSpPr>
          <p:nvPr>
            <p:ph type="sldNum" sz="quarter" idx="12"/>
          </p:nvPr>
        </p:nvSpPr>
        <p:spPr/>
        <p:txBody>
          <a:bodyPr/>
          <a:lstStyle/>
          <a:p>
            <a:fld id="{E0111AC5-7BD5-411B-8205-861CC0B8AE82}" type="slidenum">
              <a:rPr kumimoji="1" lang="ja-JP" altLang="en-US" smtClean="0"/>
              <a:t>1</a:t>
            </a:fld>
            <a:endParaRPr kumimoji="1" lang="ja-JP" altLang="en-US"/>
          </a:p>
        </p:txBody>
      </p:sp>
    </p:spTree>
    <p:extLst>
      <p:ext uri="{BB962C8B-B14F-4D97-AF65-F5344CB8AC3E}">
        <p14:creationId xmlns:p14="http://schemas.microsoft.com/office/powerpoint/2010/main" val="2570262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smtClean="0">
                <a:solidFill>
                  <a:schemeClr val="tx1"/>
                </a:solidFill>
                <a:latin typeface="Meiryo UI" panose="020B0604030504040204" pitchFamily="50" charset="-128"/>
                <a:ea typeface="Meiryo UI" panose="020B0604030504040204" pitchFamily="50" charset="-128"/>
              </a:rPr>
              <a:t>レアアース残渣から得られる未利用資源トリウム（原子燃料）</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次世代原子力</a:t>
            </a:r>
            <a:endParaRPr kumimoji="1" lang="ja-JP" altLang="en-US" sz="1600" dirty="0">
              <a:latin typeface="Meiryo UI" panose="020B0604030504040204" pitchFamily="50" charset="-128"/>
              <a:ea typeface="Meiryo UI" panose="020B0604030504040204" pitchFamily="50" charset="-128"/>
            </a:endParaRP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スライド番号プレースホルダー 3"/>
          <p:cNvSpPr>
            <a:spLocks noGrp="1"/>
          </p:cNvSpPr>
          <p:nvPr>
            <p:ph type="sldNum" sz="quarter" idx="12"/>
          </p:nvPr>
        </p:nvSpPr>
        <p:spPr/>
        <p:txBody>
          <a:bodyPr/>
          <a:lstStyle/>
          <a:p>
            <a:fld id="{E0111AC5-7BD5-411B-8205-861CC0B8AE82}" type="slidenum">
              <a:rPr kumimoji="1" lang="ja-JP" altLang="en-US" smtClean="0"/>
              <a:t>10</a:t>
            </a:fld>
            <a:endParaRPr kumimoji="1" lang="ja-JP" altLang="en-US"/>
          </a:p>
        </p:txBody>
      </p:sp>
      <p:sp>
        <p:nvSpPr>
          <p:cNvPr id="5" name="正方形/長方形 4"/>
          <p:cNvSpPr/>
          <p:nvPr/>
        </p:nvSpPr>
        <p:spPr>
          <a:xfrm>
            <a:off x="-71098" y="6623815"/>
            <a:ext cx="2154757"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smtClean="0">
                <a:latin typeface="Meiryo UI" panose="020B0604030504040204" pitchFamily="50" charset="-128"/>
                <a:ea typeface="Meiryo UI" panose="020B0604030504040204" pitchFamily="50" charset="-128"/>
              </a:rPr>
              <a:t>http</a:t>
            </a:r>
            <a:r>
              <a:rPr lang="en-US" altLang="ja-JP" sz="900" dirty="0">
                <a:latin typeface="Meiryo UI" panose="020B0604030504040204" pitchFamily="50" charset="-128"/>
                <a:ea typeface="Meiryo UI" panose="020B0604030504040204" pitchFamily="50" charset="-128"/>
              </a:rPr>
              <a:t>://www.sinap.cas.cn/</a:t>
            </a:r>
            <a:endParaRPr lang="ja-JP" altLang="en-US" sz="9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339" y="970274"/>
            <a:ext cx="3000070" cy="2250053"/>
          </a:xfrm>
          <a:prstGeom prst="rect">
            <a:avLst/>
          </a:prstGeom>
        </p:spPr>
      </p:pic>
      <p:sp>
        <p:nvSpPr>
          <p:cNvPr id="7" name="テキスト ボックス 6"/>
          <p:cNvSpPr txBox="1"/>
          <p:nvPr/>
        </p:nvSpPr>
        <p:spPr>
          <a:xfrm>
            <a:off x="4715373" y="651076"/>
            <a:ext cx="3985415" cy="338554"/>
          </a:xfrm>
          <a:prstGeom prst="rect">
            <a:avLst/>
          </a:prstGeom>
          <a:noFill/>
        </p:spPr>
        <p:txBody>
          <a:bodyPr wrap="square" rtlCol="0">
            <a:spAutoFit/>
          </a:bodyPr>
          <a:lstStyle/>
          <a:p>
            <a:pPr algn="ctr"/>
            <a:r>
              <a:rPr lang="ja-JP" altLang="en-US" sz="1600" dirty="0" smtClean="0">
                <a:latin typeface="Meiryo UI" panose="020B0604030504040204" pitchFamily="50" charset="-128"/>
                <a:ea typeface="Meiryo UI" panose="020B0604030504040204" pitchFamily="50" charset="-128"/>
              </a:rPr>
              <a:t>トリウムは、鉄鉱石や</a:t>
            </a:r>
            <a:r>
              <a:rPr kumimoji="1" lang="ja-JP" altLang="en-US" sz="1600" dirty="0" smtClean="0">
                <a:latin typeface="Meiryo UI" panose="020B0604030504040204" pitchFamily="50" charset="-128"/>
                <a:ea typeface="Meiryo UI" panose="020B0604030504040204" pitchFamily="50" charset="-128"/>
              </a:rPr>
              <a:t>モナザイトに含まれる</a:t>
            </a:r>
            <a:endParaRPr kumimoji="1" lang="ja-JP" altLang="en-US" sz="1600"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6399" y="970273"/>
            <a:ext cx="3062634" cy="2244373"/>
          </a:xfrm>
          <a:prstGeom prst="rect">
            <a:avLst/>
          </a:prstGeom>
        </p:spPr>
      </p:pic>
      <p:sp>
        <p:nvSpPr>
          <p:cNvPr id="14" name="テキスト ボックス 13"/>
          <p:cNvSpPr txBox="1"/>
          <p:nvPr/>
        </p:nvSpPr>
        <p:spPr>
          <a:xfrm>
            <a:off x="8598108" y="705331"/>
            <a:ext cx="3031846"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中国・包頭における深刻な環境汚染</a:t>
            </a:r>
            <a:endParaRPr kumimoji="1" lang="ja-JP" altLang="en-US" sz="1400" dirty="0">
              <a:latin typeface="Meiryo UI" panose="020B0604030504040204" pitchFamily="50" charset="-128"/>
              <a:ea typeface="Meiryo UI" panose="020B0604030504040204" pitchFamily="50" charset="-128"/>
            </a:endParaRPr>
          </a:p>
        </p:txBody>
      </p:sp>
      <p:sp>
        <p:nvSpPr>
          <p:cNvPr id="10" name="正方形/長方形 9"/>
          <p:cNvSpPr/>
          <p:nvPr/>
        </p:nvSpPr>
        <p:spPr>
          <a:xfrm>
            <a:off x="8983148" y="3203929"/>
            <a:ext cx="2483372" cy="307777"/>
          </a:xfrm>
          <a:prstGeom prst="rect">
            <a:avLst/>
          </a:prstGeom>
        </p:spPr>
        <p:txBody>
          <a:bodyPr wrap="none">
            <a:spAutoFit/>
          </a:bodyPr>
          <a:lstStyle/>
          <a:p>
            <a:r>
              <a:rPr lang="zh-TW" altLang="en-US" sz="1400" dirty="0">
                <a:latin typeface="Meiryo UI" panose="020B0604030504040204" pitchFamily="50" charset="-128"/>
                <a:ea typeface="Meiryo UI" panose="020B0604030504040204" pitchFamily="50" charset="-128"/>
              </a:rPr>
              <a:t>白雲鄂</a:t>
            </a:r>
            <a:r>
              <a:rPr lang="zh-TW" altLang="en-US" sz="1400" dirty="0" smtClean="0">
                <a:latin typeface="Meiryo UI" panose="020B0604030504040204" pitchFamily="50" charset="-128"/>
                <a:ea typeface="Meiryo UI" panose="020B0604030504040204" pitchFamily="50" charset="-128"/>
              </a:rPr>
              <a:t>博</a:t>
            </a:r>
            <a:r>
              <a:rPr lang="ja-JP" altLang="en-US" sz="1400" dirty="0" smtClean="0">
                <a:latin typeface="Meiryo UI" panose="020B0604030504040204" pitchFamily="50" charset="-128"/>
                <a:ea typeface="Meiryo UI" panose="020B0604030504040204" pitchFamily="50" charset="-128"/>
              </a:rPr>
              <a:t>（バヤンオボー）鉱山</a:t>
            </a:r>
            <a:endParaRPr lang="ja-JP" altLang="en-US" sz="14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191911" y="1085287"/>
            <a:ext cx="5136428" cy="1200329"/>
          </a:xfrm>
          <a:prstGeom prst="rect">
            <a:avLst/>
          </a:prstGeom>
          <a:noFill/>
        </p:spPr>
        <p:txBody>
          <a:bodyPr wrap="square" rtlCol="0">
            <a:spAutoFit/>
          </a:bodyPr>
          <a:lstStyle/>
          <a:p>
            <a:r>
              <a:rPr lang="ja-JP" altLang="en-US" b="1" dirty="0" smtClean="0">
                <a:latin typeface="Meiryo UI" panose="020B0604030504040204" pitchFamily="50" charset="-128"/>
                <a:ea typeface="Meiryo UI" panose="020B0604030504040204" pitchFamily="50" charset="-128"/>
              </a:rPr>
              <a:t>★中国は、上海応用物理研究所で</a:t>
            </a:r>
            <a:r>
              <a:rPr kumimoji="1" lang="ja-JP" altLang="en-US" b="1" dirty="0" smtClean="0">
                <a:latin typeface="Meiryo UI" panose="020B0604030504040204" pitchFamily="50" charset="-128"/>
                <a:ea typeface="Meiryo UI" panose="020B0604030504040204" pitchFamily="50" charset="-128"/>
              </a:rPr>
              <a:t>トリウム溶融塩炉（</a:t>
            </a:r>
            <a:r>
              <a:rPr kumimoji="1" lang="ja-JP" altLang="en-US" b="1" dirty="0" smtClean="0">
                <a:solidFill>
                  <a:srgbClr val="FF0000"/>
                </a:solidFill>
                <a:latin typeface="Meiryo UI" panose="020B0604030504040204" pitchFamily="50" charset="-128"/>
                <a:ea typeface="Meiryo UI" panose="020B0604030504040204" pitchFamily="50" charset="-128"/>
              </a:rPr>
              <a:t>液体核燃料</a:t>
            </a:r>
            <a:r>
              <a:rPr kumimoji="1" lang="ja-JP" altLang="en-US" b="1" dirty="0" smtClean="0">
                <a:latin typeface="Meiryo UI" panose="020B0604030504040204" pitchFamily="50" charset="-128"/>
                <a:ea typeface="Meiryo UI" panose="020B0604030504040204" pitchFamily="50" charset="-128"/>
              </a:rPr>
              <a:t>）を開発中。（小型原子炉）</a:t>
            </a:r>
            <a:endParaRPr kumimoji="1"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★モナザイト資源が豊富なインドも開発中。</a:t>
            </a:r>
            <a:endParaRPr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★トリウム　１：</a:t>
            </a:r>
            <a:r>
              <a:rPr kumimoji="1" lang="en-US" altLang="ja-JP" b="1" dirty="0" smtClean="0">
                <a:latin typeface="Meiryo UI" panose="020B0604030504040204" pitchFamily="50" charset="-128"/>
                <a:ea typeface="Meiryo UI" panose="020B0604030504040204" pitchFamily="50" charset="-128"/>
              </a:rPr>
              <a:t>200</a:t>
            </a:r>
            <a:r>
              <a:rPr kumimoji="1" lang="ja-JP" altLang="en-US" b="1" dirty="0" smtClean="0">
                <a:latin typeface="Meiryo UI" panose="020B0604030504040204" pitchFamily="50" charset="-128"/>
                <a:ea typeface="Meiryo UI" panose="020B0604030504040204" pitchFamily="50" charset="-128"/>
              </a:rPr>
              <a:t>　ウラン</a:t>
            </a:r>
            <a:endParaRPr kumimoji="1" lang="ja-JP" altLang="en-US" b="1" dirty="0">
              <a:latin typeface="Meiryo UI" panose="020B0604030504040204" pitchFamily="50" charset="-128"/>
              <a:ea typeface="Meiryo UI" panose="020B0604030504040204" pitchFamily="50" charset="-128"/>
            </a:endParaRPr>
          </a:p>
        </p:txBody>
      </p:sp>
      <p:pic>
        <p:nvPicPr>
          <p:cNvPr id="1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1312" y="3833571"/>
            <a:ext cx="2122488" cy="2819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5232" y="3841507"/>
            <a:ext cx="3733803" cy="28035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 name="AutoShape 10"/>
          <p:cNvSpPr>
            <a:spLocks noChangeArrowheads="1"/>
          </p:cNvSpPr>
          <p:nvPr/>
        </p:nvSpPr>
        <p:spPr bwMode="auto">
          <a:xfrm>
            <a:off x="7543800" y="5048008"/>
            <a:ext cx="1022599" cy="390525"/>
          </a:xfrm>
          <a:prstGeom prst="rightArrow">
            <a:avLst>
              <a:gd name="adj1" fmla="val 60167"/>
              <a:gd name="adj2" fmla="val 98374"/>
            </a:avLst>
          </a:prstGeom>
          <a:solidFill>
            <a:srgbClr val="00CCFF"/>
          </a:solidFill>
          <a:ln w="3816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ja-JP" altLang="en-US">
              <a:ea typeface="ＭＳ Ｐゴシック" panose="020B0600070205080204" pitchFamily="50" charset="-128"/>
            </a:endParaRPr>
          </a:p>
        </p:txBody>
      </p:sp>
      <p:sp>
        <p:nvSpPr>
          <p:cNvPr id="20" name="テキスト ボックス 19"/>
          <p:cNvSpPr txBox="1"/>
          <p:nvPr/>
        </p:nvSpPr>
        <p:spPr>
          <a:xfrm>
            <a:off x="4889144" y="3533730"/>
            <a:ext cx="3006089"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米国は硫酸トリウムを戦略備蓄</a:t>
            </a:r>
            <a:endParaRPr kumimoji="1" lang="ja-JP" altLang="en-US" sz="1400"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272" y="2353077"/>
            <a:ext cx="4629958" cy="3325234"/>
          </a:xfrm>
          <a:prstGeom prst="rect">
            <a:avLst/>
          </a:prstGeom>
        </p:spPr>
      </p:pic>
      <p:sp>
        <p:nvSpPr>
          <p:cNvPr id="22" name="テキスト ボックス 21"/>
          <p:cNvSpPr txBox="1"/>
          <p:nvPr/>
        </p:nvSpPr>
        <p:spPr>
          <a:xfrm>
            <a:off x="336272" y="5689397"/>
            <a:ext cx="4629958" cy="523220"/>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米オークリッジ国立研究所の溶融塩炉</a:t>
            </a:r>
            <a:endParaRPr kumimoji="1" lang="en-US" altLang="ja-JP" sz="1400" dirty="0" smtClean="0">
              <a:latin typeface="Meiryo UI" panose="020B0604030504040204" pitchFamily="50" charset="-128"/>
              <a:ea typeface="Meiryo UI" panose="020B0604030504040204" pitchFamily="50" charset="-128"/>
            </a:endParaRPr>
          </a:p>
          <a:p>
            <a:pPr algn="ctr"/>
            <a:r>
              <a:rPr lang="en-US" altLang="ja-JP" sz="1400" dirty="0" smtClean="0">
                <a:latin typeface="Meiryo UI" panose="020B0604030504040204" pitchFamily="50" charset="-128"/>
                <a:ea typeface="Meiryo UI" panose="020B0604030504040204" pitchFamily="50" charset="-128"/>
              </a:rPr>
              <a:t>MIT</a:t>
            </a:r>
            <a:r>
              <a:rPr lang="ja-JP" altLang="en-US" sz="1400" dirty="0" smtClean="0">
                <a:latin typeface="Meiryo UI" panose="020B0604030504040204" pitchFamily="50" charset="-128"/>
                <a:ea typeface="Meiryo UI" panose="020B0604030504040204" pitchFamily="50" charset="-128"/>
              </a:rPr>
              <a:t>やベンチャーも溶融塩炉ビジネスに参入</a:t>
            </a:r>
            <a:endParaRPr kumimoji="1"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71374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err="1" smtClean="0">
                <a:solidFill>
                  <a:schemeClr val="tx1"/>
                </a:solidFill>
                <a:latin typeface="Meiryo UI" panose="020B0604030504040204" pitchFamily="50" charset="-128"/>
                <a:ea typeface="Meiryo UI" panose="020B0604030504040204" pitchFamily="50" charset="-128"/>
              </a:rPr>
              <a:t>FLiNaK</a:t>
            </a:r>
            <a:r>
              <a:rPr lang="ja-JP" altLang="en-US" sz="1600" b="1" dirty="0" smtClean="0">
                <a:solidFill>
                  <a:schemeClr val="tx1"/>
                </a:solidFill>
                <a:latin typeface="Meiryo UI" panose="020B0604030504040204" pitchFamily="50" charset="-128"/>
                <a:ea typeface="Meiryo UI" panose="020B0604030504040204" pitchFamily="50" charset="-128"/>
              </a:rPr>
              <a:t>ループ　助川電気工業</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次世代原子力</a:t>
            </a:r>
            <a:endParaRPr kumimoji="1" lang="ja-JP" altLang="en-US" sz="1600" dirty="0">
              <a:latin typeface="Meiryo UI" panose="020B0604030504040204" pitchFamily="50" charset="-128"/>
              <a:ea typeface="Meiryo UI" panose="020B0604030504040204" pitchFamily="50" charset="-128"/>
            </a:endParaRP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281" y="594667"/>
            <a:ext cx="4709288" cy="6279050"/>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9310" y="1517332"/>
            <a:ext cx="6282690" cy="4712018"/>
          </a:xfrm>
          <a:prstGeom prst="rect">
            <a:avLst/>
          </a:prstGeom>
        </p:spPr>
      </p:pic>
    </p:spTree>
    <p:extLst>
      <p:ext uri="{BB962C8B-B14F-4D97-AF65-F5344CB8AC3E}">
        <p14:creationId xmlns:p14="http://schemas.microsoft.com/office/powerpoint/2010/main" val="13901303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smtClean="0">
                <a:solidFill>
                  <a:schemeClr val="tx1"/>
                </a:solidFill>
                <a:latin typeface="Meiryo UI" panose="020B0604030504040204" pitchFamily="50" charset="-128"/>
                <a:ea typeface="Meiryo UI" panose="020B0604030504040204" pitchFamily="50" charset="-128"/>
              </a:rPr>
              <a:t>オークリッジ国立研究所の溶融塩ループ装置</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次世代原子力</a:t>
            </a:r>
            <a:endParaRPr kumimoji="1" lang="ja-JP" altLang="en-US" sz="1600" dirty="0">
              <a:latin typeface="Meiryo UI" panose="020B0604030504040204" pitchFamily="50" charset="-128"/>
              <a:ea typeface="Meiryo UI" panose="020B0604030504040204" pitchFamily="50" charset="-128"/>
            </a:endParaRP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a:blip r:embed="rId3"/>
          <a:stretch>
            <a:fillRect/>
          </a:stretch>
        </p:blipFill>
        <p:spPr>
          <a:xfrm>
            <a:off x="6000517" y="599333"/>
            <a:ext cx="5969822" cy="6253062"/>
          </a:xfrm>
          <a:prstGeom prst="rect">
            <a:avLst/>
          </a:prstGeom>
        </p:spPr>
      </p:pic>
      <p:sp>
        <p:nvSpPr>
          <p:cNvPr id="10" name="テキスト ボックス 9"/>
          <p:cNvSpPr txBox="1"/>
          <p:nvPr/>
        </p:nvSpPr>
        <p:spPr>
          <a:xfrm>
            <a:off x="9257238" y="5425762"/>
            <a:ext cx="983788" cy="369332"/>
          </a:xfrm>
          <a:prstGeom prst="rect">
            <a:avLst/>
          </a:prstGeom>
          <a:noFill/>
        </p:spPr>
        <p:txBody>
          <a:bodyPr wrap="none" rtlCol="0">
            <a:spAutoFit/>
          </a:bodyPr>
          <a:lstStyle/>
          <a:p>
            <a:r>
              <a:rPr kumimoji="1" lang="en-US" altLang="ja-JP" dirty="0" smtClean="0"/>
              <a:t>70 Liters</a:t>
            </a:r>
            <a:endParaRPr kumimoji="1" lang="ja-JP" altLang="en-US" dirty="0"/>
          </a:p>
        </p:txBody>
      </p:sp>
      <p:sp>
        <p:nvSpPr>
          <p:cNvPr id="11" name="タイトル 1"/>
          <p:cNvSpPr txBox="1">
            <a:spLocks/>
          </p:cNvSpPr>
          <p:nvPr/>
        </p:nvSpPr>
        <p:spPr>
          <a:xfrm>
            <a:off x="1" y="2020776"/>
            <a:ext cx="5874154" cy="3733511"/>
          </a:xfrm>
          <a:prstGeom prst="rect">
            <a:avLst/>
          </a:prstGeom>
          <a:solidFill>
            <a:schemeClr val="bg1"/>
          </a:solidFill>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dirty="0" smtClean="0">
                <a:solidFill>
                  <a:srgbClr val="000000"/>
                </a:solidFill>
                <a:latin typeface="Meiryo UI" panose="020B0604030504040204" pitchFamily="50" charset="-128"/>
                <a:ea typeface="Meiryo UI" panose="020B0604030504040204" pitchFamily="50" charset="-128"/>
              </a:rPr>
              <a:t>米国オークリッジ国立研究所</a:t>
            </a:r>
            <a:r>
              <a:rPr lang="en-US" altLang="ja-JP" sz="2800" dirty="0" smtClean="0">
                <a:solidFill>
                  <a:srgbClr val="000000"/>
                </a:solidFill>
                <a:latin typeface="Meiryo UI" panose="020B0604030504040204" pitchFamily="50" charset="-128"/>
                <a:ea typeface="Meiryo UI" panose="020B0604030504040204" pitchFamily="50" charset="-128"/>
              </a:rPr>
              <a:t/>
            </a:r>
            <a:br>
              <a:rPr lang="en-US" altLang="ja-JP" sz="2800" dirty="0" smtClean="0">
                <a:solidFill>
                  <a:srgbClr val="000000"/>
                </a:solidFill>
                <a:latin typeface="Meiryo UI" panose="020B0604030504040204" pitchFamily="50" charset="-128"/>
                <a:ea typeface="Meiryo UI" panose="020B0604030504040204" pitchFamily="50" charset="-128"/>
              </a:rPr>
            </a:br>
            <a:r>
              <a:rPr lang="en-US" altLang="ja-JP" sz="4400" dirty="0" smtClean="0">
                <a:solidFill>
                  <a:srgbClr val="000000"/>
                </a:solidFill>
                <a:latin typeface="Meiryo UI" panose="020B0604030504040204" pitchFamily="50" charset="-128"/>
                <a:ea typeface="Meiryo UI" panose="020B0604030504040204" pitchFamily="50" charset="-128"/>
              </a:rPr>
              <a:t/>
            </a:r>
            <a:br>
              <a:rPr lang="en-US" altLang="ja-JP" sz="4400" dirty="0" smtClean="0">
                <a:solidFill>
                  <a:srgbClr val="000000"/>
                </a:solidFill>
                <a:latin typeface="Meiryo UI" panose="020B0604030504040204" pitchFamily="50" charset="-128"/>
                <a:ea typeface="Meiryo UI" panose="020B0604030504040204" pitchFamily="50" charset="-128"/>
              </a:rPr>
            </a:br>
            <a:r>
              <a:rPr lang="en-US" altLang="ja-JP" sz="3200" dirty="0" smtClean="0">
                <a:solidFill>
                  <a:srgbClr val="000000"/>
                </a:solidFill>
                <a:latin typeface="Meiryo UI" panose="020B0604030504040204" pitchFamily="50" charset="-128"/>
                <a:ea typeface="Meiryo UI" panose="020B0604030504040204" pitchFamily="50" charset="-128"/>
              </a:rPr>
              <a:t>2015</a:t>
            </a:r>
            <a:r>
              <a:rPr lang="ja-JP" altLang="en-US" sz="3200" dirty="0" smtClean="0">
                <a:solidFill>
                  <a:srgbClr val="000000"/>
                </a:solidFill>
                <a:latin typeface="Meiryo UI" panose="020B0604030504040204" pitchFamily="50" charset="-128"/>
                <a:ea typeface="Meiryo UI" panose="020B0604030504040204" pitchFamily="50" charset="-128"/>
              </a:rPr>
              <a:t>年</a:t>
            </a:r>
            <a:r>
              <a:rPr lang="en-US" altLang="ja-JP" sz="4400" dirty="0" smtClean="0">
                <a:solidFill>
                  <a:srgbClr val="000000"/>
                </a:solidFill>
                <a:latin typeface="Meiryo UI" panose="020B0604030504040204" pitchFamily="50" charset="-128"/>
                <a:ea typeface="Meiryo UI" panose="020B0604030504040204" pitchFamily="50" charset="-128"/>
              </a:rPr>
              <a:t/>
            </a:r>
            <a:br>
              <a:rPr lang="en-US" altLang="ja-JP" sz="4400" dirty="0" smtClean="0">
                <a:solidFill>
                  <a:srgbClr val="000000"/>
                </a:solidFill>
                <a:latin typeface="Meiryo UI" panose="020B0604030504040204" pitchFamily="50" charset="-128"/>
                <a:ea typeface="Meiryo UI" panose="020B0604030504040204" pitchFamily="50" charset="-128"/>
              </a:rPr>
            </a:br>
            <a:r>
              <a:rPr lang="ja-JP" altLang="en-US" sz="2400" dirty="0" smtClean="0">
                <a:solidFill>
                  <a:srgbClr val="000000"/>
                </a:solidFill>
                <a:latin typeface="Meiryo UI" panose="020B0604030504040204" pitchFamily="50" charset="-128"/>
                <a:ea typeface="Meiryo UI" panose="020B0604030504040204" pitchFamily="50" charset="-128"/>
              </a:rPr>
              <a:t>縦型の電磁加熱フッ化物溶融塩ループ</a:t>
            </a:r>
            <a:endParaRPr lang="en-US" altLang="ja-JP" sz="2400" dirty="0" smtClean="0">
              <a:solidFill>
                <a:srgbClr val="000000"/>
              </a:solidFill>
              <a:latin typeface="Meiryo UI" panose="020B0604030504040204" pitchFamily="50" charset="-128"/>
              <a:ea typeface="Meiryo UI" panose="020B0604030504040204" pitchFamily="50" charset="-128"/>
            </a:endParaRPr>
          </a:p>
          <a:p>
            <a:r>
              <a:rPr lang="ja-JP" altLang="en-US" sz="2400" dirty="0" smtClean="0">
                <a:solidFill>
                  <a:srgbClr val="000000"/>
                </a:solidFill>
                <a:latin typeface="Meiryo UI" panose="020B0604030504040204" pitchFamily="50" charset="-128"/>
                <a:ea typeface="Meiryo UI" panose="020B0604030504040204" pitchFamily="50" charset="-128"/>
              </a:rPr>
              <a:t>稼働開始</a:t>
            </a:r>
            <a:endParaRPr lang="ja-JP" altLang="en-US" sz="4400"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3852860" y="5982242"/>
            <a:ext cx="2084475" cy="400110"/>
          </a:xfrm>
          <a:prstGeom prst="rect">
            <a:avLst/>
          </a:prstGeom>
          <a:solidFill>
            <a:srgbClr val="FFFFFF"/>
          </a:solidFill>
          <a:ln>
            <a:solidFill>
              <a:srgbClr val="4F81BD"/>
            </a:solidFill>
          </a:ln>
        </p:spPr>
        <p:txBody>
          <a:bodyPr wrap="none" rtlCol="0">
            <a:spAutoFit/>
          </a:bodyPr>
          <a:lstStyle/>
          <a:p>
            <a:r>
              <a:rPr kumimoji="1" lang="en-US" altLang="ja-JP" sz="2000" dirty="0" smtClean="0"/>
              <a:t>David Holcomb </a:t>
            </a:r>
            <a:r>
              <a:rPr kumimoji="1" lang="ja-JP" altLang="en-US" sz="2000" dirty="0" smtClean="0"/>
              <a:t>氏</a:t>
            </a:r>
            <a:endParaRPr kumimoji="1" lang="ja-JP" altLang="en-US" sz="2000" dirty="0"/>
          </a:p>
        </p:txBody>
      </p:sp>
      <p:sp>
        <p:nvSpPr>
          <p:cNvPr id="13" name="テキスト ボックス 12"/>
          <p:cNvSpPr txBox="1"/>
          <p:nvPr/>
        </p:nvSpPr>
        <p:spPr>
          <a:xfrm>
            <a:off x="934972" y="1836110"/>
            <a:ext cx="4939182" cy="369332"/>
          </a:xfrm>
          <a:prstGeom prst="rect">
            <a:avLst/>
          </a:prstGeom>
          <a:solidFill>
            <a:srgbClr val="FFFFFF"/>
          </a:solidFill>
        </p:spPr>
        <p:txBody>
          <a:bodyPr wrap="square" rtlCol="0">
            <a:spAutoFit/>
          </a:bodyPr>
          <a:lstStyle/>
          <a:p>
            <a:pPr algn="r"/>
            <a:r>
              <a:rPr kumimoji="1" lang="ja-JP" altLang="en-US" dirty="0" smtClean="0">
                <a:latin typeface="Meiryo UI" panose="020B0604030504040204" pitchFamily="50" charset="-128"/>
                <a:ea typeface="Meiryo UI" panose="020B0604030504040204" pitchFamily="50" charset="-128"/>
              </a:rPr>
              <a:t>電磁誘導</a:t>
            </a:r>
            <a:r>
              <a:rPr lang="ja-JP" altLang="en-US" dirty="0" smtClean="0">
                <a:latin typeface="Meiryo UI" panose="020B0604030504040204" pitchFamily="50" charset="-128"/>
                <a:ea typeface="Meiryo UI" panose="020B0604030504040204" pitchFamily="50" charset="-128"/>
              </a:rPr>
              <a:t>グラファイトペブル加熱</a:t>
            </a:r>
            <a:r>
              <a:rPr kumimoji="1" lang="ja-JP" altLang="en-US" dirty="0" smtClean="0">
                <a:latin typeface="Meiryo UI" panose="020B0604030504040204" pitchFamily="50" charset="-128"/>
                <a:ea typeface="Meiryo UI" panose="020B0604030504040204" pitchFamily="50" charset="-128"/>
              </a:rPr>
              <a:t>炉心模擬</a:t>
            </a:r>
            <a:endParaRPr kumimoji="1" lang="ja-JP" altLang="en-US" dirty="0">
              <a:latin typeface="Meiryo UI" panose="020B0604030504040204" pitchFamily="50" charset="-128"/>
              <a:ea typeface="Meiryo UI" panose="020B0604030504040204" pitchFamily="50" charset="-128"/>
            </a:endParaRPr>
          </a:p>
        </p:txBody>
      </p:sp>
      <p:cxnSp>
        <p:nvCxnSpPr>
          <p:cNvPr id="14" name="直線矢印コネクタ 13"/>
          <p:cNvCxnSpPr/>
          <p:nvPr/>
        </p:nvCxnSpPr>
        <p:spPr>
          <a:xfrm>
            <a:off x="5874154" y="2010700"/>
            <a:ext cx="2128762" cy="2012743"/>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179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図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83" y="419549"/>
            <a:ext cx="12188517" cy="643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p:cNvSpPr txBox="1"/>
          <p:nvPr/>
        </p:nvSpPr>
        <p:spPr>
          <a:xfrm>
            <a:off x="193638" y="2302136"/>
            <a:ext cx="1484556" cy="646331"/>
          </a:xfrm>
          <a:prstGeom prst="rect">
            <a:avLst/>
          </a:prstGeom>
          <a:noFill/>
        </p:spPr>
        <p:txBody>
          <a:bodyPr wrap="square" rtlCol="0">
            <a:spAutoFit/>
          </a:bodyP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電子ビーム</a:t>
            </a:r>
            <a:endParaRPr kumimoji="1" lang="en-US" altLang="ja-JP" b="1" dirty="0" smtClean="0">
              <a:solidFill>
                <a:schemeClr val="bg1"/>
              </a:solidFill>
              <a:latin typeface="Meiryo UI" panose="020B0604030504040204" pitchFamily="50" charset="-128"/>
              <a:ea typeface="Meiryo UI" panose="020B0604030504040204" pitchFamily="50" charset="-128"/>
            </a:endParaRPr>
          </a:p>
          <a:p>
            <a:pPr algn="ctr"/>
            <a:r>
              <a:rPr lang="en-US" altLang="ja-JP" b="1" dirty="0" smtClean="0">
                <a:solidFill>
                  <a:schemeClr val="bg1"/>
                </a:solidFill>
                <a:latin typeface="Meiryo UI" panose="020B0604030504040204" pitchFamily="50" charset="-128"/>
                <a:ea typeface="Meiryo UI" panose="020B0604030504040204" pitchFamily="50" charset="-128"/>
              </a:rPr>
              <a:t>3D</a:t>
            </a:r>
            <a:r>
              <a:rPr lang="ja-JP" altLang="en-US" b="1" dirty="0" smtClean="0">
                <a:solidFill>
                  <a:schemeClr val="bg1"/>
                </a:solidFill>
                <a:latin typeface="Meiryo UI" panose="020B0604030504040204" pitchFamily="50" charset="-128"/>
                <a:ea typeface="Meiryo UI" panose="020B0604030504040204" pitchFamily="50" charset="-128"/>
              </a:rPr>
              <a:t>プリンタ</a:t>
            </a:r>
            <a:endParaRPr kumimoji="1" lang="en-US" altLang="ja-JP" b="1" dirty="0" smtClean="0">
              <a:solidFill>
                <a:schemeClr val="bg1"/>
              </a:solidFill>
              <a:latin typeface="Meiryo UI" panose="020B0604030504040204" pitchFamily="50" charset="-128"/>
              <a:ea typeface="Meiryo UI" panose="020B0604030504040204" pitchFamily="50" charset="-128"/>
            </a:endParaRPr>
          </a:p>
        </p:txBody>
      </p:sp>
      <p:sp>
        <p:nvSpPr>
          <p:cNvPr id="85" name="テキスト ボックス 84"/>
          <p:cNvSpPr txBox="1"/>
          <p:nvPr/>
        </p:nvSpPr>
        <p:spPr>
          <a:xfrm>
            <a:off x="2000924" y="2302135"/>
            <a:ext cx="1688950" cy="646331"/>
          </a:xfrm>
          <a:prstGeom prst="rect">
            <a:avLst/>
          </a:prstGeom>
          <a:noFill/>
        </p:spPr>
        <p:txBody>
          <a:bodyPr wrap="square" rtlCol="0">
            <a:spAutoFit/>
          </a:bodyP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電子ビーム</a:t>
            </a:r>
            <a:endParaRPr kumimoji="1" lang="en-US" altLang="ja-JP" b="1" dirty="0" smtClean="0">
              <a:solidFill>
                <a:schemeClr val="bg1"/>
              </a:solidFill>
              <a:latin typeface="Meiryo UI" panose="020B0604030504040204" pitchFamily="50" charset="-128"/>
              <a:ea typeface="Meiryo UI" panose="020B0604030504040204" pitchFamily="50" charset="-128"/>
            </a:endParaRPr>
          </a:p>
          <a:p>
            <a:pPr algn="ctr"/>
            <a:r>
              <a:rPr lang="ja-JP" altLang="en-US" b="1" dirty="0" smtClean="0">
                <a:solidFill>
                  <a:schemeClr val="bg1"/>
                </a:solidFill>
                <a:latin typeface="Meiryo UI" panose="020B0604030504040204" pitchFamily="50" charset="-128"/>
                <a:ea typeface="Meiryo UI" panose="020B0604030504040204" pitchFamily="50" charset="-128"/>
              </a:rPr>
              <a:t>ダイレクト製造</a:t>
            </a:r>
            <a:endParaRPr kumimoji="1" lang="en-US" altLang="ja-JP" b="1" dirty="0" smtClean="0">
              <a:solidFill>
                <a:schemeClr val="bg1"/>
              </a:solidFill>
              <a:latin typeface="Meiryo UI" panose="020B0604030504040204" pitchFamily="50" charset="-128"/>
              <a:ea typeface="Meiryo UI" panose="020B0604030504040204" pitchFamily="50" charset="-128"/>
            </a:endParaRPr>
          </a:p>
        </p:txBody>
      </p:sp>
      <p:sp>
        <p:nvSpPr>
          <p:cNvPr id="87" name="テキスト ボックス 86"/>
          <p:cNvSpPr txBox="1"/>
          <p:nvPr/>
        </p:nvSpPr>
        <p:spPr>
          <a:xfrm>
            <a:off x="301215" y="4163208"/>
            <a:ext cx="1484556" cy="369332"/>
          </a:xfrm>
          <a:prstGeom prst="rect">
            <a:avLst/>
          </a:prstGeom>
          <a:noFill/>
        </p:spPr>
        <p:txBody>
          <a:bodyPr wrap="square" rtlCol="0">
            <a:spAutoFit/>
          </a:bodyP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新素材</a:t>
            </a:r>
            <a:endParaRPr kumimoji="1" lang="en-US" altLang="ja-JP" b="1" dirty="0" smtClean="0">
              <a:solidFill>
                <a:schemeClr val="bg1"/>
              </a:solidFill>
              <a:latin typeface="Meiryo UI" panose="020B0604030504040204" pitchFamily="50" charset="-128"/>
              <a:ea typeface="Meiryo UI" panose="020B0604030504040204" pitchFamily="50" charset="-128"/>
            </a:endParaRPr>
          </a:p>
        </p:txBody>
      </p:sp>
      <p:sp>
        <p:nvSpPr>
          <p:cNvPr id="89" name="テキスト ボックス 88"/>
          <p:cNvSpPr txBox="1"/>
          <p:nvPr/>
        </p:nvSpPr>
        <p:spPr>
          <a:xfrm>
            <a:off x="2083503" y="4260027"/>
            <a:ext cx="1484556" cy="369332"/>
          </a:xfrm>
          <a:prstGeom prst="rect">
            <a:avLst/>
          </a:prstGeom>
          <a:noFill/>
        </p:spPr>
        <p:txBody>
          <a:bodyPr wrap="square" rtlCol="0">
            <a:spAutoFit/>
          </a:bodyP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高耐熱性</a:t>
            </a:r>
            <a:endParaRPr kumimoji="1" lang="en-US" altLang="ja-JP" b="1" dirty="0" smtClean="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69700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452" y="1216661"/>
            <a:ext cx="7378700" cy="51562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5" y="1216661"/>
            <a:ext cx="4055632" cy="4055632"/>
          </a:xfrm>
          <a:prstGeom prst="rect">
            <a:avLst/>
          </a:prstGeom>
        </p:spPr>
      </p:pic>
      <p:sp>
        <p:nvSpPr>
          <p:cNvPr id="8" name="正方形/長方形 7"/>
          <p:cNvSpPr/>
          <p:nvPr/>
        </p:nvSpPr>
        <p:spPr>
          <a:xfrm>
            <a:off x="118335" y="5445897"/>
            <a:ext cx="4571999" cy="1200329"/>
          </a:xfrm>
          <a:prstGeom prst="rect">
            <a:avLst/>
          </a:prstGeom>
        </p:spPr>
        <p:txBody>
          <a:bodyPr wrap="square">
            <a:spAutoFit/>
          </a:bodyPr>
          <a:lstStyle/>
          <a:p>
            <a:r>
              <a:rPr lang="en-US" altLang="ja-JP" sz="1200" dirty="0" smtClean="0"/>
              <a:t>CANM </a:t>
            </a:r>
            <a:r>
              <a:rPr lang="en-US" altLang="ja-JP" sz="1200" dirty="0"/>
              <a:t>is: </a:t>
            </a:r>
          </a:p>
          <a:p>
            <a:pPr>
              <a:buFont typeface="Arial" panose="020B0604020202020204" pitchFamily="34" charset="0"/>
              <a:buChar char="•"/>
            </a:pPr>
            <a:r>
              <a:rPr lang="en-US" altLang="ja-JP" sz="1200" dirty="0" smtClean="0"/>
              <a:t>Conducting </a:t>
            </a:r>
            <a:r>
              <a:rPr lang="en-US" altLang="ja-JP" sz="1200" dirty="0"/>
              <a:t>design for manufacturing analysis</a:t>
            </a:r>
          </a:p>
          <a:p>
            <a:pPr>
              <a:buFont typeface="Arial" panose="020B0604020202020204" pitchFamily="34" charset="0"/>
              <a:buChar char="•"/>
            </a:pPr>
            <a:r>
              <a:rPr lang="en-US" altLang="ja-JP" sz="1200" dirty="0"/>
              <a:t>Solving first-of-a-kind manufacturing issues</a:t>
            </a:r>
          </a:p>
          <a:p>
            <a:pPr>
              <a:buFont typeface="Arial" panose="020B0604020202020204" pitchFamily="34" charset="0"/>
              <a:buChar char="•"/>
            </a:pPr>
            <a:r>
              <a:rPr lang="en-US" altLang="ja-JP" sz="1200" dirty="0"/>
              <a:t>Prototyping new component designs and manufacturing solutions</a:t>
            </a:r>
          </a:p>
          <a:p>
            <a:pPr>
              <a:buFont typeface="Arial" panose="020B0604020202020204" pitchFamily="34" charset="0"/>
              <a:buChar char="•"/>
            </a:pPr>
            <a:r>
              <a:rPr lang="en-US" altLang="ja-JP" sz="1200" dirty="0"/>
              <a:t>Developing and transitioning innovative manufacturing technologies</a:t>
            </a:r>
          </a:p>
          <a:p>
            <a:pPr>
              <a:buFont typeface="Arial" panose="020B0604020202020204" pitchFamily="34" charset="0"/>
              <a:buChar char="•"/>
            </a:pPr>
            <a:r>
              <a:rPr lang="en-US" altLang="ja-JP" sz="1200" dirty="0"/>
              <a:t>Reducing acquisition and total ownership costs </a:t>
            </a:r>
          </a:p>
        </p:txBody>
      </p:sp>
      <p:sp>
        <p:nvSpPr>
          <p:cNvPr id="9" name="正方形/長方形 8"/>
          <p:cNvSpPr/>
          <p:nvPr/>
        </p:nvSpPr>
        <p:spPr>
          <a:xfrm>
            <a:off x="2771134" y="335171"/>
            <a:ext cx="6207084" cy="707886"/>
          </a:xfrm>
          <a:prstGeom prst="rect">
            <a:avLst/>
          </a:prstGeom>
        </p:spPr>
        <p:txBody>
          <a:bodyPr wrap="none">
            <a:spAutoFit/>
          </a:bodyPr>
          <a:lstStyle/>
          <a:p>
            <a:pPr algn="ctr"/>
            <a:r>
              <a:rPr lang="en-US" altLang="ja-JP" sz="2000" dirty="0">
                <a:latin typeface="Meiryo UI" panose="020B0604030504040204" pitchFamily="50" charset="-128"/>
                <a:ea typeface="Meiryo UI" panose="020B0604030504040204" pitchFamily="50" charset="-128"/>
              </a:rPr>
              <a:t>The Center for Advanced Nuclear </a:t>
            </a:r>
            <a:r>
              <a:rPr lang="en-US" altLang="ja-JP" sz="2000" dirty="0" smtClean="0">
                <a:latin typeface="Meiryo UI" panose="020B0604030504040204" pitchFamily="50" charset="-128"/>
                <a:ea typeface="Meiryo UI" panose="020B0604030504040204" pitchFamily="50" charset="-128"/>
              </a:rPr>
              <a:t>Manufacturing</a:t>
            </a:r>
          </a:p>
          <a:p>
            <a:pPr algn="ctr"/>
            <a:r>
              <a:rPr lang="en-US" altLang="ja-JP" sz="2000" dirty="0" smtClean="0">
                <a:latin typeface="Meiryo UI" panose="020B0604030504040204" pitchFamily="50" charset="-128"/>
                <a:ea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rPr>
              <a:t>(CANM)</a:t>
            </a:r>
            <a:endParaRPr lang="ja-JP" altLang="en-US" sz="2000" dirty="0">
              <a:latin typeface="Meiryo UI" panose="020B0604030504040204" pitchFamily="50" charset="-128"/>
              <a:ea typeface="Meiryo UI" panose="020B0604030504040204" pitchFamily="50" charset="-128"/>
            </a:endParaRPr>
          </a:p>
        </p:txBody>
      </p:sp>
      <p:sp>
        <p:nvSpPr>
          <p:cNvPr id="2" name="正方形/長方形 1"/>
          <p:cNvSpPr/>
          <p:nvPr/>
        </p:nvSpPr>
        <p:spPr>
          <a:xfrm>
            <a:off x="141229" y="4841406"/>
            <a:ext cx="4032738" cy="430887"/>
          </a:xfrm>
          <a:prstGeom prst="rect">
            <a:avLst/>
          </a:prstGeom>
        </p:spPr>
        <p:txBody>
          <a:bodyPr wrap="square">
            <a:spAutoFit/>
          </a:bodyPr>
          <a:lstStyle/>
          <a:p>
            <a:r>
              <a:rPr lang="en-US" altLang="ja-JP" sz="1100" b="1" dirty="0">
                <a:solidFill>
                  <a:schemeClr val="bg1"/>
                </a:solidFill>
              </a:rPr>
              <a:t>The hybrid directed energy deposition AM machine in a Haas VF 11 multi-axis machine tool.</a:t>
            </a:r>
            <a:endParaRPr lang="ja-JP" altLang="en-US" sz="1100" b="1" dirty="0">
              <a:solidFill>
                <a:schemeClr val="bg1"/>
              </a:solidFill>
            </a:endParaRPr>
          </a:p>
        </p:txBody>
      </p:sp>
    </p:spTree>
    <p:extLst>
      <p:ext uri="{BB962C8B-B14F-4D97-AF65-F5344CB8AC3E}">
        <p14:creationId xmlns:p14="http://schemas.microsoft.com/office/powerpoint/2010/main" val="1491955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8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21683"/>
            <a:ext cx="5792802" cy="415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5792802" y="1521683"/>
            <a:ext cx="6232264" cy="4185761"/>
          </a:xfrm>
          <a:prstGeom prst="rect">
            <a:avLst/>
          </a:prstGeom>
        </p:spPr>
        <p:txBody>
          <a:bodyPr wrap="square">
            <a:spAutoFit/>
          </a:bodyPr>
          <a:lstStyle/>
          <a:p>
            <a:pPr>
              <a:defRPr/>
            </a:pPr>
            <a:r>
              <a:rPr lang="ja-JP" altLang="en-US" sz="1400" dirty="0">
                <a:latin typeface="Meiryo UI" panose="020B0604030504040204" pitchFamily="50" charset="-128"/>
                <a:ea typeface="Meiryo UI" panose="020B0604030504040204" pitchFamily="50" charset="-128"/>
              </a:rPr>
              <a:t>複数の小型モジュール炉（</a:t>
            </a:r>
            <a:r>
              <a:rPr lang="en-US" altLang="ja-JP" sz="1400" dirty="0">
                <a:latin typeface="Meiryo UI" panose="020B0604030504040204" pitchFamily="50" charset="-128"/>
                <a:ea typeface="Meiryo UI" panose="020B0604030504040204" pitchFamily="50" charset="-128"/>
              </a:rPr>
              <a:t>SMR</a:t>
            </a:r>
            <a:r>
              <a:rPr lang="ja-JP" altLang="en-US" sz="1400" dirty="0">
                <a:latin typeface="Meiryo UI" panose="020B0604030504040204" pitchFamily="50" charset="-128"/>
                <a:ea typeface="Meiryo UI" panose="020B0604030504040204" pitchFamily="50" charset="-128"/>
              </a:rPr>
              <a:t>）や新型原子炉（</a:t>
            </a:r>
            <a:r>
              <a:rPr lang="en-US" altLang="ja-JP" sz="1400" dirty="0">
                <a:latin typeface="Meiryo UI" panose="020B0604030504040204" pitchFamily="50" charset="-128"/>
                <a:ea typeface="Meiryo UI" panose="020B0604030504040204" pitchFamily="50" charset="-128"/>
              </a:rPr>
              <a:t>AR</a:t>
            </a:r>
            <a:r>
              <a:rPr lang="ja-JP" altLang="en-US" sz="1400" dirty="0">
                <a:latin typeface="Meiryo UI" panose="020B0604030504040204" pitchFamily="50" charset="-128"/>
                <a:ea typeface="Meiryo UI" panose="020B0604030504040204" pitchFamily="50" charset="-128"/>
              </a:rPr>
              <a:t>）概念が浮上しているのに合わせ、米国ではこれらの効率的な製造にともなう技術的課題に</a:t>
            </a:r>
            <a:r>
              <a:rPr lang="ja-JP" altLang="en-US" sz="1400" dirty="0" smtClean="0">
                <a:latin typeface="Meiryo UI" panose="020B0604030504040204" pitchFamily="50" charset="-128"/>
                <a:ea typeface="Meiryo UI" panose="020B0604030504040204" pitchFamily="50" charset="-128"/>
              </a:rPr>
              <a:t>取り組む動きがある。</a:t>
            </a:r>
            <a:endParaRPr lang="en-US" altLang="ja-JP" sz="1400" dirty="0" smtClean="0">
              <a:latin typeface="Meiryo UI" panose="020B0604030504040204" pitchFamily="50" charset="-128"/>
              <a:ea typeface="Meiryo UI" panose="020B0604030504040204" pitchFamily="50" charset="-128"/>
            </a:endParaRPr>
          </a:p>
          <a:p>
            <a:pPr>
              <a:defRPr/>
            </a:pPr>
            <a:endParaRPr lang="en-US" altLang="ja-JP" sz="1400" dirty="0">
              <a:latin typeface="Meiryo UI" panose="020B0604030504040204" pitchFamily="50" charset="-128"/>
              <a:ea typeface="Meiryo UI" panose="020B0604030504040204" pitchFamily="50" charset="-128"/>
            </a:endParaRPr>
          </a:p>
          <a:p>
            <a:pPr>
              <a:defRPr/>
            </a:pPr>
            <a:r>
              <a:rPr lang="ja-JP" altLang="en-US" sz="1400" dirty="0" smtClean="0">
                <a:latin typeface="Meiryo UI" panose="020B0604030504040204" pitchFamily="50" charset="-128"/>
                <a:ea typeface="Meiryo UI" panose="020B0604030504040204" pitchFamily="50" charset="-128"/>
              </a:rPr>
              <a:t>コンカレント</a:t>
            </a:r>
            <a:r>
              <a:rPr lang="ja-JP" altLang="en-US" sz="1400" dirty="0">
                <a:latin typeface="Meiryo UI" panose="020B0604030504040204" pitchFamily="50" charset="-128"/>
                <a:ea typeface="Meiryo UI" panose="020B0604030504040204" pitchFamily="50" charset="-128"/>
              </a:rPr>
              <a:t>・テクノロジー社（</a:t>
            </a:r>
            <a:r>
              <a:rPr lang="en-US" altLang="ja-JP" sz="1400" dirty="0">
                <a:latin typeface="Meiryo UI" panose="020B0604030504040204" pitchFamily="50" charset="-128"/>
                <a:ea typeface="Meiryo UI" panose="020B0604030504040204" pitchFamily="50" charset="-128"/>
              </a:rPr>
              <a:t>CTC</a:t>
            </a:r>
            <a:r>
              <a:rPr lang="ja-JP" altLang="en-US" sz="1400" dirty="0">
                <a:latin typeface="Meiryo UI" panose="020B0604030504040204" pitchFamily="50" charset="-128"/>
                <a:ea typeface="Meiryo UI" panose="020B0604030504040204" pitchFamily="50" charset="-128"/>
              </a:rPr>
              <a:t>）がこのほど、「先進的原子力製造センター（</a:t>
            </a:r>
            <a:r>
              <a:rPr lang="en-US" altLang="ja-JP" sz="1400" dirty="0">
                <a:latin typeface="Meiryo UI" panose="020B0604030504040204" pitchFamily="50" charset="-128"/>
                <a:ea typeface="Meiryo UI" panose="020B0604030504040204" pitchFamily="50" charset="-128"/>
              </a:rPr>
              <a:t>CANM</a:t>
            </a:r>
            <a:r>
              <a:rPr lang="ja-JP" altLang="en-US" sz="1400" dirty="0">
                <a:latin typeface="Meiryo UI" panose="020B0604030504040204" pitchFamily="50" charset="-128"/>
                <a:ea typeface="Meiryo UI" panose="020B0604030504040204" pitchFamily="50" charset="-128"/>
              </a:rPr>
              <a:t>）」を正式に運営することになった。</a:t>
            </a:r>
            <a:r>
              <a:rPr lang="en-US" altLang="ja-JP" sz="1400" dirty="0">
                <a:latin typeface="Meiryo UI" panose="020B0604030504040204" pitchFamily="50" charset="-128"/>
                <a:ea typeface="Meiryo UI" panose="020B0604030504040204" pitchFamily="50" charset="-128"/>
              </a:rPr>
              <a:t>CTC</a:t>
            </a:r>
            <a:r>
              <a:rPr lang="ja-JP" altLang="en-US" sz="1400" dirty="0">
                <a:latin typeface="Meiryo UI" panose="020B0604030504040204" pitchFamily="50" charset="-128"/>
                <a:ea typeface="Meiryo UI" panose="020B0604030504040204" pitchFamily="50" charset="-128"/>
              </a:rPr>
              <a:t>社の発表によると、現在の軽水炉システムと比較して、</a:t>
            </a:r>
            <a:r>
              <a:rPr lang="en-US" altLang="ja-JP" sz="1400" dirty="0">
                <a:latin typeface="Meiryo UI" panose="020B0604030504040204" pitchFamily="50" charset="-128"/>
                <a:ea typeface="Meiryo UI" panose="020B0604030504040204" pitchFamily="50" charset="-128"/>
              </a:rPr>
              <a:t>SMR</a:t>
            </a:r>
            <a:r>
              <a:rPr lang="ja-JP" altLang="en-US" sz="1400" dirty="0">
                <a:latin typeface="Meiryo UI" panose="020B0604030504040204" pitchFamily="50" charset="-128"/>
                <a:ea typeface="Meiryo UI" panose="020B0604030504040204" pitchFamily="50" charset="-128"/>
              </a:rPr>
              <a:t>や</a:t>
            </a:r>
            <a:r>
              <a:rPr lang="en-US" altLang="ja-JP" sz="1400" dirty="0">
                <a:latin typeface="Meiryo UI" panose="020B0604030504040204" pitchFamily="50" charset="-128"/>
                <a:ea typeface="Meiryo UI" panose="020B0604030504040204" pitchFamily="50" charset="-128"/>
              </a:rPr>
              <a:t>AR</a:t>
            </a:r>
            <a:r>
              <a:rPr lang="ja-JP" altLang="en-US" sz="1400" dirty="0">
                <a:latin typeface="Meiryo UI" panose="020B0604030504040204" pitchFamily="50" charset="-128"/>
                <a:ea typeface="Meiryo UI" panose="020B0604030504040204" pitchFamily="50" charset="-128"/>
              </a:rPr>
              <a:t>では根本的に異なる製造アプローチが必要</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defRPr/>
            </a:pPr>
            <a:endParaRPr lang="en-US" altLang="ja-JP" sz="1400" dirty="0">
              <a:latin typeface="Meiryo UI" panose="020B0604030504040204" pitchFamily="50" charset="-128"/>
              <a:ea typeface="Meiryo UI" panose="020B0604030504040204" pitchFamily="50" charset="-128"/>
            </a:endParaRPr>
          </a:p>
          <a:p>
            <a:pPr>
              <a:defRPr/>
            </a:pPr>
            <a:r>
              <a:rPr lang="ja-JP" altLang="en-US" sz="1400" dirty="0" smtClean="0">
                <a:latin typeface="Meiryo UI" panose="020B0604030504040204" pitchFamily="50" charset="-128"/>
                <a:ea typeface="Meiryo UI" panose="020B0604030504040204" pitchFamily="50" charset="-128"/>
              </a:rPr>
              <a:t>理由</a:t>
            </a:r>
            <a:r>
              <a:rPr lang="ja-JP" altLang="en-US" sz="1400" dirty="0">
                <a:latin typeface="Meiryo UI" panose="020B0604030504040204" pitchFamily="50" charset="-128"/>
                <a:ea typeface="Meiryo UI" panose="020B0604030504040204" pitchFamily="50" charset="-128"/>
              </a:rPr>
              <a:t>として、これらが比較的コンパクトで出力も最大</a:t>
            </a:r>
            <a:r>
              <a:rPr lang="en-US" altLang="ja-JP" sz="1400" dirty="0">
                <a:latin typeface="Meiryo UI" panose="020B0604030504040204" pitchFamily="50" charset="-128"/>
                <a:ea typeface="Meiryo UI" panose="020B0604030504040204" pitchFamily="50" charset="-128"/>
              </a:rPr>
              <a:t>60</a:t>
            </a:r>
            <a:r>
              <a:rPr lang="ja-JP" altLang="en-US" sz="1400" dirty="0">
                <a:latin typeface="Meiryo UI" panose="020B0604030504040204" pitchFamily="50" charset="-128"/>
                <a:ea typeface="Meiryo UI" panose="020B0604030504040204" pitchFamily="50" charset="-128"/>
              </a:rPr>
              <a:t>万</a:t>
            </a:r>
            <a:r>
              <a:rPr lang="en-US" altLang="ja-JP" sz="1400" dirty="0">
                <a:latin typeface="Meiryo UI" panose="020B0604030504040204" pitchFamily="50" charset="-128"/>
                <a:ea typeface="Meiryo UI" panose="020B0604030504040204" pitchFamily="50" charset="-128"/>
              </a:rPr>
              <a:t>kW</a:t>
            </a:r>
            <a:r>
              <a:rPr lang="ja-JP" altLang="en-US" sz="1400" dirty="0">
                <a:latin typeface="Meiryo UI" panose="020B0604030504040204" pitchFamily="50" charset="-128"/>
                <a:ea typeface="Meiryo UI" panose="020B0604030504040204" pitchFamily="50" charset="-128"/>
              </a:rPr>
              <a:t>であること、工場内で製造可能であり、目的地で組立てるために部品で輸送できる点を挙げた</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defRPr/>
            </a:pPr>
            <a:endParaRPr lang="en-US" altLang="ja-JP" sz="1400" dirty="0">
              <a:latin typeface="Meiryo UI" panose="020B0604030504040204" pitchFamily="50" charset="-128"/>
              <a:ea typeface="Meiryo UI" panose="020B0604030504040204" pitchFamily="50" charset="-128"/>
            </a:endParaRPr>
          </a:p>
          <a:p>
            <a:pPr>
              <a:defRPr/>
            </a:pPr>
            <a:r>
              <a:rPr lang="ja-JP" altLang="en-US" sz="1400" dirty="0" smtClean="0">
                <a:latin typeface="Meiryo UI" panose="020B0604030504040204" pitchFamily="50" charset="-128"/>
                <a:ea typeface="Meiryo UI" panose="020B0604030504040204" pitchFamily="50" charset="-128"/>
              </a:rPr>
              <a:t>加えて</a:t>
            </a:r>
            <a:r>
              <a:rPr lang="ja-JP" altLang="en-US" sz="1400" dirty="0">
                <a:latin typeface="Meiryo UI" panose="020B0604030504040204" pitchFamily="50" charset="-128"/>
                <a:ea typeface="Meiryo UI" panose="020B0604030504040204" pitchFamily="50" charset="-128"/>
              </a:rPr>
              <a:t>、受動的安全技術も採用されていることから、その製造アプローチは原子力サプライヤーと規制当局双方にとって大きな挑戦</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defRPr/>
            </a:pPr>
            <a:endParaRPr lang="en-US" altLang="ja-JP" sz="1400" dirty="0">
              <a:latin typeface="Meiryo UI" panose="020B0604030504040204" pitchFamily="50" charset="-128"/>
              <a:ea typeface="Meiryo UI" panose="020B0604030504040204" pitchFamily="50" charset="-128"/>
            </a:endParaRPr>
          </a:p>
          <a:p>
            <a:pPr>
              <a:defRPr/>
            </a:pPr>
            <a:r>
              <a:rPr lang="en-US" altLang="ja-JP" sz="1400" dirty="0" smtClean="0">
                <a:latin typeface="Meiryo UI" panose="020B0604030504040204" pitchFamily="50" charset="-128"/>
                <a:ea typeface="Meiryo UI" panose="020B0604030504040204" pitchFamily="50" charset="-128"/>
              </a:rPr>
              <a:t>SMR</a:t>
            </a:r>
            <a:r>
              <a:rPr lang="ja-JP" altLang="en-US" sz="1400" dirty="0">
                <a:latin typeface="Meiryo UI" panose="020B0604030504040204" pitchFamily="50" charset="-128"/>
                <a:ea typeface="Meiryo UI" panose="020B0604030504040204" pitchFamily="50" charset="-128"/>
              </a:rPr>
              <a:t>と</a:t>
            </a:r>
            <a:r>
              <a:rPr lang="en-US" altLang="ja-JP" sz="1400" dirty="0">
                <a:latin typeface="Meiryo UI" panose="020B0604030504040204" pitchFamily="50" charset="-128"/>
                <a:ea typeface="Meiryo UI" panose="020B0604030504040204" pitchFamily="50" charset="-128"/>
              </a:rPr>
              <a:t>AR</a:t>
            </a:r>
            <a:r>
              <a:rPr lang="ja-JP" altLang="en-US" sz="1400" dirty="0">
                <a:latin typeface="Meiryo UI" panose="020B0604030504040204" pitchFamily="50" charset="-128"/>
                <a:ea typeface="Meiryo UI" panose="020B0604030504040204" pitchFamily="50" charset="-128"/>
              </a:rPr>
              <a:t>を需要に応じて効率的に製造するには、サプライ・チェーンの能力増強から機械化された自動製造プロセスの開発まで、数え切れないほど多くの技術的課題に取り組まねばならないとした。こうした背景から、</a:t>
            </a:r>
            <a:r>
              <a:rPr lang="en-US" altLang="ja-JP" sz="1400" dirty="0">
                <a:latin typeface="Meiryo UI" panose="020B0604030504040204" pitchFamily="50" charset="-128"/>
                <a:ea typeface="Meiryo UI" panose="020B0604030504040204" pitchFamily="50" charset="-128"/>
              </a:rPr>
              <a:t>NIC</a:t>
            </a:r>
            <a:r>
              <a:rPr lang="ja-JP" altLang="en-US" sz="1400" dirty="0">
                <a:latin typeface="Meiryo UI" panose="020B0604030504040204" pitchFamily="50" charset="-128"/>
                <a:ea typeface="Meiryo UI" panose="020B0604030504040204" pitchFamily="50" charset="-128"/>
              </a:rPr>
              <a:t>の製造</a:t>
            </a:r>
            <a:r>
              <a:rPr lang="en-US" altLang="ja-JP" sz="1400" dirty="0">
                <a:latin typeface="Meiryo UI" panose="020B0604030504040204" pitchFamily="50" charset="-128"/>
                <a:ea typeface="Meiryo UI" panose="020B0604030504040204" pitchFamily="50" charset="-128"/>
              </a:rPr>
              <a:t>&amp;</a:t>
            </a:r>
            <a:r>
              <a:rPr lang="ja-JP" altLang="en-US" sz="1400" dirty="0">
                <a:latin typeface="Meiryo UI" panose="020B0604030504040204" pitchFamily="50" charset="-128"/>
                <a:ea typeface="Meiryo UI" panose="020B0604030504040204" pitchFamily="50" charset="-128"/>
              </a:rPr>
              <a:t>サプライ・チェーン作業グループと</a:t>
            </a:r>
            <a:r>
              <a:rPr lang="en-US" altLang="ja-JP" sz="1400" dirty="0">
                <a:latin typeface="Meiryo UI" panose="020B0604030504040204" pitchFamily="50" charset="-128"/>
                <a:ea typeface="Meiryo UI" panose="020B0604030504040204" pitchFamily="50" charset="-128"/>
              </a:rPr>
              <a:t>NIC</a:t>
            </a:r>
            <a:r>
              <a:rPr lang="ja-JP" altLang="en-US" sz="1400" dirty="0">
                <a:latin typeface="Meiryo UI" panose="020B0604030504040204" pitchFamily="50" charset="-128"/>
                <a:ea typeface="Meiryo UI" panose="020B0604030504040204" pitchFamily="50" charset="-128"/>
              </a:rPr>
              <a:t>加盟企業は</a:t>
            </a:r>
            <a:r>
              <a:rPr lang="en-US" altLang="ja-JP" sz="1400" dirty="0">
                <a:latin typeface="Meiryo UI" panose="020B0604030504040204" pitchFamily="50" charset="-128"/>
                <a:ea typeface="Meiryo UI" panose="020B0604030504040204" pitchFamily="50" charset="-128"/>
              </a:rPr>
              <a:t>CANM</a:t>
            </a:r>
            <a:r>
              <a:rPr lang="ja-JP" altLang="en-US" sz="1400" dirty="0">
                <a:latin typeface="Meiryo UI" panose="020B0604030504040204" pitchFamily="50" charset="-128"/>
                <a:ea typeface="Meiryo UI" panose="020B0604030504040204" pitchFamily="50" charset="-128"/>
              </a:rPr>
              <a:t>という概念を案出したもの</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pPr>
              <a:defRPr/>
            </a:pPr>
            <a:endParaRPr lang="en-US" altLang="ja-JP" sz="1400" dirty="0">
              <a:latin typeface="Meiryo UI" panose="020B0604030504040204" pitchFamily="50" charset="-128"/>
              <a:ea typeface="Meiryo UI" panose="020B0604030504040204" pitchFamily="50" charset="-128"/>
            </a:endParaRPr>
          </a:p>
          <a:p>
            <a:pPr>
              <a:defRPr/>
            </a:pPr>
            <a:r>
              <a:rPr lang="en-US" altLang="ja-JP" sz="1400" b="1" u="sng" dirty="0" smtClean="0">
                <a:latin typeface="Meiryo UI" panose="020B0604030504040204" pitchFamily="50" charset="-128"/>
                <a:ea typeface="Meiryo UI" panose="020B0604030504040204" pitchFamily="50" charset="-128"/>
              </a:rPr>
              <a:t>CANM</a:t>
            </a:r>
            <a:r>
              <a:rPr lang="ja-JP" altLang="en-US" sz="1400" b="1" u="sng" dirty="0" smtClean="0">
                <a:latin typeface="Meiryo UI" panose="020B0604030504040204" pitchFamily="50" charset="-128"/>
                <a:ea typeface="Meiryo UI" panose="020B0604030504040204" pitchFamily="50" charset="-128"/>
              </a:rPr>
              <a:t>は、当然ながら</a:t>
            </a:r>
            <a:r>
              <a:rPr lang="en-US" altLang="ja-JP" sz="1400" b="1" u="sng" dirty="0" smtClean="0">
                <a:latin typeface="Meiryo UI" panose="020B0604030504040204" pitchFamily="50" charset="-128"/>
                <a:ea typeface="Meiryo UI" panose="020B0604030504040204" pitchFamily="50" charset="-128"/>
              </a:rPr>
              <a:t>3D</a:t>
            </a:r>
            <a:r>
              <a:rPr lang="ja-JP" altLang="en-US" sz="1400" b="1" u="sng" dirty="0" smtClean="0">
                <a:latin typeface="Meiryo UI" panose="020B0604030504040204" pitchFamily="50" charset="-128"/>
                <a:ea typeface="Meiryo UI" panose="020B0604030504040204" pitchFamily="50" charset="-128"/>
              </a:rPr>
              <a:t>プリンタも駆使して、</a:t>
            </a:r>
            <a:r>
              <a:rPr lang="en-US" altLang="ja-JP" sz="1400" b="1" u="sng" dirty="0" smtClean="0">
                <a:latin typeface="Meiryo UI" panose="020B0604030504040204" pitchFamily="50" charset="-128"/>
                <a:ea typeface="Meiryo UI" panose="020B0604030504040204" pitchFamily="50" charset="-128"/>
              </a:rPr>
              <a:t>SMR</a:t>
            </a:r>
            <a:r>
              <a:rPr lang="ja-JP" altLang="en-US" sz="1400" b="1" u="sng" dirty="0" smtClean="0">
                <a:latin typeface="Meiryo UI" panose="020B0604030504040204" pitchFamily="50" charset="-128"/>
                <a:ea typeface="Meiryo UI" panose="020B0604030504040204" pitchFamily="50" charset="-128"/>
              </a:rPr>
              <a:t>／</a:t>
            </a:r>
            <a:r>
              <a:rPr lang="en-US" altLang="ja-JP" sz="1400" b="1" u="sng" dirty="0" smtClean="0">
                <a:latin typeface="Meiryo UI" panose="020B0604030504040204" pitchFamily="50" charset="-128"/>
                <a:ea typeface="Meiryo UI" panose="020B0604030504040204" pitchFamily="50" charset="-128"/>
              </a:rPr>
              <a:t>AR</a:t>
            </a:r>
            <a:r>
              <a:rPr lang="ja-JP" altLang="en-US" sz="1400" b="1" u="sng" dirty="0" smtClean="0">
                <a:latin typeface="Meiryo UI" panose="020B0604030504040204" pitchFamily="50" charset="-128"/>
                <a:ea typeface="Meiryo UI" panose="020B0604030504040204" pitchFamily="50" charset="-128"/>
              </a:rPr>
              <a:t>の自動製造を目指す。</a:t>
            </a:r>
            <a:endParaRPr lang="ja-JP" altLang="en-US" sz="1400" b="1" u="sng" dirty="0">
              <a:latin typeface="Meiryo UI" panose="020B0604030504040204" pitchFamily="50" charset="-128"/>
              <a:ea typeface="Meiryo UI" panose="020B0604030504040204" pitchFamily="50" charset="-128"/>
            </a:endParaRPr>
          </a:p>
        </p:txBody>
      </p:sp>
      <p:sp>
        <p:nvSpPr>
          <p:cNvPr id="3" name="正方形/長方形 2"/>
          <p:cNvSpPr/>
          <p:nvPr/>
        </p:nvSpPr>
        <p:spPr>
          <a:xfrm>
            <a:off x="0" y="501135"/>
            <a:ext cx="12192000" cy="400110"/>
          </a:xfrm>
          <a:prstGeom prst="rect">
            <a:avLst/>
          </a:prstGeom>
        </p:spPr>
        <p:txBody>
          <a:bodyPr wrap="square">
            <a:spAutoFit/>
          </a:bodyPr>
          <a:lstStyle/>
          <a:p>
            <a:pPr algn="ctr"/>
            <a:r>
              <a:rPr lang="ja-JP" altLang="en-US" sz="2000" dirty="0" smtClean="0">
                <a:latin typeface="Meiryo UI" panose="020B0604030504040204" pitchFamily="50" charset="-128"/>
                <a:ea typeface="Meiryo UI" panose="020B0604030504040204" pitchFamily="50" charset="-128"/>
              </a:rPr>
              <a:t>次世代原子炉（</a:t>
            </a:r>
            <a:r>
              <a:rPr lang="en-US" altLang="ja-JP" sz="2000" dirty="0" smtClean="0">
                <a:latin typeface="Meiryo UI" panose="020B0604030504040204" pitchFamily="50" charset="-128"/>
                <a:ea typeface="Meiryo UI" panose="020B0604030504040204" pitchFamily="50" charset="-128"/>
              </a:rPr>
              <a:t>SMR</a:t>
            </a:r>
            <a:r>
              <a:rPr lang="ja-JP" altLang="en-US" sz="2000" dirty="0" smtClean="0">
                <a:latin typeface="Meiryo UI" panose="020B0604030504040204" pitchFamily="50" charset="-128"/>
                <a:ea typeface="Meiryo UI" panose="020B0604030504040204" pitchFamily="50" charset="-128"/>
              </a:rPr>
              <a:t>／</a:t>
            </a:r>
            <a:r>
              <a:rPr lang="en-US" altLang="ja-JP" sz="2000" dirty="0" smtClean="0">
                <a:latin typeface="Meiryo UI" panose="020B0604030504040204" pitchFamily="50" charset="-128"/>
                <a:ea typeface="Meiryo UI" panose="020B0604030504040204" pitchFamily="50" charset="-128"/>
              </a:rPr>
              <a:t>AR</a:t>
            </a:r>
            <a:r>
              <a:rPr lang="ja-JP" altLang="en-US" sz="2000" dirty="0" smtClean="0">
                <a:latin typeface="Meiryo UI" panose="020B0604030504040204" pitchFamily="50" charset="-128"/>
                <a:ea typeface="Meiryo UI" panose="020B0604030504040204" pitchFamily="50" charset="-128"/>
              </a:rPr>
              <a:t>）も工場で自動生産する？？</a:t>
            </a:r>
            <a:endParaRPr lang="en-US" altLang="ja-JP" sz="2000" dirty="0" smtClean="0">
              <a:latin typeface="Meiryo UI" panose="020B0604030504040204" pitchFamily="50" charset="-128"/>
              <a:ea typeface="Meiryo UI" panose="020B0604030504040204" pitchFamily="50" charset="-128"/>
            </a:endParaRPr>
          </a:p>
        </p:txBody>
      </p:sp>
      <p:sp>
        <p:nvSpPr>
          <p:cNvPr id="4" name="正方形/長方形 3"/>
          <p:cNvSpPr/>
          <p:nvPr/>
        </p:nvSpPr>
        <p:spPr>
          <a:xfrm>
            <a:off x="1445111" y="6358660"/>
            <a:ext cx="9355566" cy="338554"/>
          </a:xfrm>
          <a:prstGeom prst="rect">
            <a:avLst/>
          </a:prstGeom>
        </p:spPr>
        <p:txBody>
          <a:bodyPr wrap="square">
            <a:spAutoFit/>
          </a:bodyPr>
          <a:lstStyle/>
          <a:p>
            <a:pPr algn="ctr"/>
            <a:r>
              <a:rPr lang="en-US" altLang="ja-JP" sz="1600" dirty="0">
                <a:latin typeface="Meiryo UI" panose="020B0604030504040204" pitchFamily="50" charset="-128"/>
                <a:ea typeface="Meiryo UI" panose="020B0604030504040204" pitchFamily="50" charset="-128"/>
              </a:rPr>
              <a:t>Small Modular Reactors (SMRs) </a:t>
            </a:r>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Advanced </a:t>
            </a:r>
            <a:r>
              <a:rPr lang="en-US" altLang="ja-JP" sz="1600" dirty="0">
                <a:latin typeface="Meiryo UI" panose="020B0604030504040204" pitchFamily="50" charset="-128"/>
                <a:ea typeface="Meiryo UI" panose="020B0604030504040204" pitchFamily="50" charset="-128"/>
              </a:rPr>
              <a:t>Reactors (ARs)</a:t>
            </a:r>
            <a:endParaRPr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09617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1989767" y="335171"/>
            <a:ext cx="7769820" cy="461665"/>
          </a:xfrm>
          <a:prstGeom prst="rect">
            <a:avLst/>
          </a:prstGeom>
        </p:spPr>
        <p:txBody>
          <a:bodyPr wrap="none">
            <a:spAutoFit/>
          </a:bodyPr>
          <a:lstStyle/>
          <a:p>
            <a:pPr algn="ctr"/>
            <a:r>
              <a:rPr lang="en-US" altLang="ja-JP" sz="2400" dirty="0"/>
              <a:t>3D printers could slash SMR lead times from years to </a:t>
            </a:r>
            <a:r>
              <a:rPr lang="en-US" altLang="ja-JP" sz="2400" dirty="0" smtClean="0"/>
              <a:t>months</a:t>
            </a:r>
            <a:endParaRPr lang="en-US" altLang="ja-JP" sz="2400"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973" y="979587"/>
            <a:ext cx="6698392" cy="5504619"/>
          </a:xfrm>
          <a:prstGeom prst="rect">
            <a:avLst/>
          </a:prstGeom>
        </p:spPr>
      </p:pic>
      <p:sp>
        <p:nvSpPr>
          <p:cNvPr id="3" name="正方形/長方形 2"/>
          <p:cNvSpPr/>
          <p:nvPr/>
        </p:nvSpPr>
        <p:spPr>
          <a:xfrm>
            <a:off x="3761597" y="1525345"/>
            <a:ext cx="2113079" cy="253916"/>
          </a:xfrm>
          <a:prstGeom prst="rect">
            <a:avLst/>
          </a:prstGeom>
        </p:spPr>
        <p:txBody>
          <a:bodyPr wrap="none">
            <a:spAutoFit/>
          </a:bodyPr>
          <a:lstStyle/>
          <a:p>
            <a:pPr algn="ctr"/>
            <a:r>
              <a:rPr lang="en-US" altLang="ja-JP" sz="1050" dirty="0" smtClean="0">
                <a:solidFill>
                  <a:schemeClr val="bg1"/>
                </a:solidFill>
                <a:latin typeface="Meiryo UI" panose="020B0604030504040204" pitchFamily="50" charset="-128"/>
                <a:ea typeface="Meiryo UI" panose="020B0604030504040204" pitchFamily="50" charset="-128"/>
              </a:rPr>
              <a:t>Image </a:t>
            </a:r>
            <a:r>
              <a:rPr lang="en-US" altLang="ja-JP" sz="1050" dirty="0">
                <a:solidFill>
                  <a:schemeClr val="bg1"/>
                </a:solidFill>
                <a:latin typeface="Meiryo UI" panose="020B0604030504040204" pitchFamily="50" charset="-128"/>
                <a:ea typeface="Meiryo UI" panose="020B0604030504040204" pitchFamily="50" charset="-128"/>
              </a:rPr>
              <a:t>credit: Nuclear AMRC</a:t>
            </a:r>
            <a:endParaRPr lang="ja-JP" altLang="en-US" sz="1050" dirty="0">
              <a:solidFill>
                <a:schemeClr val="bg1"/>
              </a:solidFill>
              <a:latin typeface="Meiryo UI" panose="020B0604030504040204" pitchFamily="50" charset="-128"/>
              <a:ea typeface="Meiryo UI" panose="020B0604030504040204" pitchFamily="50" charset="-128"/>
            </a:endParaRPr>
          </a:p>
        </p:txBody>
      </p:sp>
      <p:sp>
        <p:nvSpPr>
          <p:cNvPr id="4" name="正方形/長方形 3"/>
          <p:cNvSpPr/>
          <p:nvPr/>
        </p:nvSpPr>
        <p:spPr>
          <a:xfrm>
            <a:off x="3106616" y="6484206"/>
            <a:ext cx="6096000" cy="230832"/>
          </a:xfrm>
          <a:prstGeom prst="rect">
            <a:avLst/>
          </a:prstGeom>
        </p:spPr>
        <p:txBody>
          <a:bodyPr>
            <a:spAutoFit/>
          </a:bodyPr>
          <a:lstStyle/>
          <a:p>
            <a:r>
              <a:rPr lang="en-US" altLang="ja-JP" sz="900" dirty="0"/>
              <a:t>https://analysis.nuclearenergyinsider.com/westinghouse-targets-first-smr-within-decade-using-100-modularity</a:t>
            </a:r>
            <a:endParaRPr lang="ja-JP" altLang="en-US" sz="900" dirty="0"/>
          </a:p>
        </p:txBody>
      </p:sp>
    </p:spTree>
    <p:extLst>
      <p:ext uri="{BB962C8B-B14F-4D97-AF65-F5344CB8AC3E}">
        <p14:creationId xmlns:p14="http://schemas.microsoft.com/office/powerpoint/2010/main" val="3216660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86060" y="2301469"/>
            <a:ext cx="6486861" cy="4303725"/>
            <a:chOff x="288196" y="2246548"/>
            <a:chExt cx="5394120" cy="3220715"/>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96" y="2246548"/>
              <a:ext cx="5394120" cy="2989883"/>
            </a:xfrm>
            <a:prstGeom prst="rect">
              <a:avLst/>
            </a:prstGeom>
          </p:spPr>
        </p:pic>
        <p:sp>
          <p:nvSpPr>
            <p:cNvPr id="7" name="正方形/長方形 6"/>
            <p:cNvSpPr/>
            <p:nvPr/>
          </p:nvSpPr>
          <p:spPr>
            <a:xfrm>
              <a:off x="495554" y="5236431"/>
              <a:ext cx="4979406" cy="230832"/>
            </a:xfrm>
            <a:prstGeom prst="rect">
              <a:avLst/>
            </a:prstGeom>
          </p:spPr>
          <p:txBody>
            <a:bodyPr wrap="square">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smtClean="0">
                  <a:latin typeface="Meiryo UI" panose="020B0604030504040204" pitchFamily="50" charset="-128"/>
                  <a:ea typeface="Meiryo UI" panose="020B0604030504040204" pitchFamily="50" charset="-128"/>
                </a:rPr>
                <a:t>http</a:t>
              </a:r>
              <a:r>
                <a:rPr lang="en-US" altLang="ja-JP" sz="900" dirty="0">
                  <a:latin typeface="Meiryo UI" panose="020B0604030504040204" pitchFamily="50" charset="-128"/>
                  <a:ea typeface="Meiryo UI" panose="020B0604030504040204" pitchFamily="50" charset="-128"/>
                </a:rPr>
                <a:t>://i0.wp.com/i-maker.jp/wp/wp-content/uploads/2015/03/b35.jpg</a:t>
              </a:r>
              <a:endParaRPr lang="ja-JP" altLang="en-US" sz="900" dirty="0">
                <a:latin typeface="Meiryo UI" panose="020B0604030504040204" pitchFamily="50" charset="-128"/>
                <a:ea typeface="Meiryo UI" panose="020B0604030504040204" pitchFamily="50" charset="-128"/>
              </a:endParaRPr>
            </a:p>
          </p:txBody>
        </p:sp>
      </p:grpSp>
      <p:sp>
        <p:nvSpPr>
          <p:cNvPr id="8" name="正方形/長方形 7"/>
          <p:cNvSpPr/>
          <p:nvPr/>
        </p:nvSpPr>
        <p:spPr>
          <a:xfrm>
            <a:off x="225911" y="589520"/>
            <a:ext cx="11518031" cy="116955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シンシナティ株式会社とオークリッジ国立研究所</a:t>
            </a:r>
            <a:r>
              <a:rPr lang="ja-JP" altLang="en-US" sz="1400" dirty="0" smtClean="0">
                <a:latin typeface="Meiryo UI" panose="020B0604030504040204" pitchFamily="50" charset="-128"/>
                <a:ea typeface="Meiryo UI" panose="020B0604030504040204" pitchFamily="50" charset="-128"/>
              </a:rPr>
              <a:t>が開発した大型</a:t>
            </a:r>
            <a:r>
              <a:rPr lang="en-US" altLang="ja-JP" sz="1400" dirty="0" smtClean="0">
                <a:latin typeface="Meiryo UI" panose="020B0604030504040204" pitchFamily="50" charset="-128"/>
                <a:ea typeface="Meiryo UI" panose="020B0604030504040204" pitchFamily="50" charset="-128"/>
              </a:rPr>
              <a:t>3D</a:t>
            </a:r>
            <a:r>
              <a:rPr lang="ja-JP" altLang="en-US" sz="1400" dirty="0" smtClean="0">
                <a:latin typeface="Meiryo UI" panose="020B0604030504040204" pitchFamily="50" charset="-128"/>
                <a:ea typeface="Meiryo UI" panose="020B0604030504040204" pitchFamily="50" charset="-128"/>
              </a:rPr>
              <a:t>プリンタ</a:t>
            </a:r>
            <a:r>
              <a:rPr lang="en-US" altLang="ja-JP" sz="1400" dirty="0" smtClean="0">
                <a:latin typeface="Meiryo UI" panose="020B0604030504040204" pitchFamily="50" charset="-128"/>
                <a:ea typeface="Meiryo UI" panose="020B0604030504040204" pitchFamily="50" charset="-128"/>
              </a:rPr>
              <a:t>BAAM</a:t>
            </a:r>
            <a:r>
              <a:rPr lang="ja-JP" altLang="en-US" sz="1400" dirty="0" smtClean="0">
                <a:latin typeface="Meiryo UI" panose="020B0604030504040204" pitchFamily="50" charset="-128"/>
                <a:ea typeface="Meiryo UI" panose="020B0604030504040204" pitchFamily="50" charset="-128"/>
              </a:rPr>
              <a:t>を改良した「</a:t>
            </a:r>
            <a:r>
              <a:rPr lang="en-US" altLang="ja-JP" sz="1400" dirty="0" smtClean="0">
                <a:latin typeface="Meiryo UI" panose="020B0604030504040204" pitchFamily="50" charset="-128"/>
                <a:ea typeface="Meiryo UI" panose="020B0604030504040204" pitchFamily="50" charset="-128"/>
              </a:rPr>
              <a:t>Bertha</a:t>
            </a:r>
            <a:r>
              <a:rPr lang="ja-JP" altLang="en-US" sz="1400" dirty="0" smtClean="0">
                <a:latin typeface="Meiryo UI" panose="020B0604030504040204" pitchFamily="50" charset="-128"/>
                <a:ea typeface="Meiryo UI" panose="020B0604030504040204" pitchFamily="50" charset="-128"/>
              </a:rPr>
              <a:t>」に機能拡張された。</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造型速度は、</a:t>
            </a:r>
            <a:r>
              <a:rPr lang="en-US" altLang="ja-JP" sz="1400" dirty="0" smtClean="0">
                <a:latin typeface="Meiryo UI" panose="020B0604030504040204" pitchFamily="50" charset="-128"/>
                <a:ea typeface="Meiryo UI" panose="020B0604030504040204" pitchFamily="50" charset="-128"/>
              </a:rPr>
              <a:t>BAAM</a:t>
            </a:r>
            <a:r>
              <a:rPr lang="ja-JP" altLang="en-US" sz="1400" dirty="0" smtClean="0">
                <a:latin typeface="Meiryo UI" panose="020B0604030504040204" pitchFamily="50" charset="-128"/>
                <a:ea typeface="Meiryo UI" panose="020B0604030504040204" pitchFamily="50" charset="-128"/>
              </a:rPr>
              <a:t>の</a:t>
            </a:r>
            <a:r>
              <a:rPr lang="en-US" altLang="ja-JP" sz="1400" dirty="0" smtClean="0">
                <a:latin typeface="Meiryo UI" panose="020B0604030504040204" pitchFamily="50" charset="-128"/>
                <a:ea typeface="Meiryo UI" panose="020B0604030504040204" pitchFamily="50" charset="-128"/>
              </a:rPr>
              <a:t>10</a:t>
            </a:r>
            <a:r>
              <a:rPr lang="ja-JP" altLang="en-US" sz="1400" dirty="0" smtClean="0">
                <a:latin typeface="Meiryo UI" panose="020B0604030504040204" pitchFamily="50" charset="-128"/>
                <a:ea typeface="Meiryo UI" panose="020B0604030504040204" pitchFamily="50" charset="-128"/>
              </a:rPr>
              <a:t>倍で造形可能で、従来</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BAAM</a:t>
            </a:r>
            <a:r>
              <a:rPr lang="ja-JP" altLang="en-US" sz="1400" dirty="0" smtClean="0">
                <a:latin typeface="Meiryo UI" panose="020B0604030504040204" pitchFamily="50" charset="-128"/>
                <a:ea typeface="Meiryo UI" panose="020B0604030504040204" pitchFamily="50" charset="-128"/>
              </a:rPr>
              <a:t>で</a:t>
            </a:r>
            <a:r>
              <a:rPr lang="en-US" altLang="ja-JP" sz="1400" dirty="0" smtClean="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時間あたりの樹脂のプリントボリュームが</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ポンド（約</a:t>
            </a:r>
            <a:r>
              <a:rPr lang="en-US" altLang="ja-JP" sz="1400" dirty="0">
                <a:latin typeface="Meiryo UI" panose="020B0604030504040204" pitchFamily="50" charset="-128"/>
                <a:ea typeface="Meiryo UI" panose="020B0604030504040204" pitchFamily="50" charset="-128"/>
              </a:rPr>
              <a:t>4.5kg</a:t>
            </a:r>
            <a:r>
              <a:rPr lang="ja-JP" altLang="en-US" sz="1400" dirty="0">
                <a:latin typeface="Meiryo UI" panose="020B0604030504040204" pitchFamily="50" charset="-128"/>
                <a:ea typeface="Meiryo UI" panose="020B0604030504040204" pitchFamily="50" charset="-128"/>
              </a:rPr>
              <a:t>）だったのが</a:t>
            </a:r>
            <a:r>
              <a:rPr lang="ja-JP" altLang="en-US" sz="1400" dirty="0" smtClean="0">
                <a:latin typeface="Meiryo UI" panose="020B0604030504040204" pitchFamily="50" charset="-128"/>
                <a:ea typeface="Meiryo UI" panose="020B0604030504040204" pitchFamily="50" charset="-128"/>
              </a:rPr>
              <a:t>、新型の</a:t>
            </a:r>
            <a:r>
              <a:rPr lang="en-US" altLang="ja-JP" sz="1400" dirty="0" smtClean="0">
                <a:latin typeface="Meiryo UI" panose="020B0604030504040204" pitchFamily="50" charset="-128"/>
                <a:ea typeface="Meiryo UI" panose="020B0604030504040204" pitchFamily="50" charset="-128"/>
              </a:rPr>
              <a:t>Bertha</a:t>
            </a:r>
            <a:r>
              <a:rPr lang="ja-JP" altLang="en-US" sz="1400" dirty="0">
                <a:latin typeface="Meiryo UI" panose="020B0604030504040204" pitchFamily="50" charset="-128"/>
                <a:ea typeface="Meiryo UI" panose="020B0604030504040204" pitchFamily="50" charset="-128"/>
              </a:rPr>
              <a:t>では、</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ポンド（</a:t>
            </a:r>
            <a:r>
              <a:rPr lang="en-US" altLang="ja-JP" sz="1400" dirty="0">
                <a:latin typeface="Meiryo UI" panose="020B0604030504040204" pitchFamily="50" charset="-128"/>
                <a:ea typeface="Meiryo UI" panose="020B0604030504040204" pitchFamily="50" charset="-128"/>
              </a:rPr>
              <a:t>45.3kg</a:t>
            </a:r>
            <a:r>
              <a:rPr lang="ja-JP" altLang="en-US" sz="1400" dirty="0">
                <a:latin typeface="Meiryo UI" panose="020B0604030504040204" pitchFamily="50" charset="-128"/>
                <a:ea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rPr>
              <a:t>まで造形が可能となっている。また、</a:t>
            </a:r>
            <a:r>
              <a:rPr lang="en-US" altLang="ja-JP" sz="1400" dirty="0" smtClean="0">
                <a:latin typeface="Meiryo UI" panose="020B0604030504040204" pitchFamily="50" charset="-128"/>
                <a:ea typeface="Meiryo UI" panose="020B0604030504040204" pitchFamily="50" charset="-128"/>
              </a:rPr>
              <a:t>BAAM</a:t>
            </a:r>
            <a:r>
              <a:rPr lang="ja-JP" altLang="en-US" sz="1400" dirty="0">
                <a:latin typeface="Meiryo UI" panose="020B0604030504040204" pitchFamily="50" charset="-128"/>
                <a:ea typeface="Meiryo UI" panose="020B0604030504040204" pitchFamily="50" charset="-128"/>
              </a:rPr>
              <a:t>をはるかに</a:t>
            </a:r>
            <a:r>
              <a:rPr lang="ja-JP" altLang="en-US" sz="1400" dirty="0" smtClean="0">
                <a:latin typeface="Meiryo UI" panose="020B0604030504040204" pitchFamily="50" charset="-128"/>
                <a:ea typeface="Meiryo UI" panose="020B0604030504040204" pitchFamily="50" charset="-128"/>
              </a:rPr>
              <a:t>超える大型造形物もできる。（</a:t>
            </a:r>
            <a:r>
              <a:rPr lang="zh-TW" altLang="en-US" sz="1400" dirty="0" smtClean="0">
                <a:latin typeface="Meiryo UI" panose="020B0604030504040204" pitchFamily="50" charset="-128"/>
                <a:ea typeface="Meiryo UI" panose="020B0604030504040204" pitchFamily="50" charset="-128"/>
              </a:rPr>
              <a:t>熱</a:t>
            </a:r>
            <a:r>
              <a:rPr lang="zh-TW" altLang="en-US" sz="1400" dirty="0">
                <a:latin typeface="Meiryo UI" panose="020B0604030504040204" pitchFamily="50" charset="-128"/>
                <a:ea typeface="Meiryo UI" panose="020B0604030504040204" pitchFamily="50" charset="-128"/>
              </a:rPr>
              <a:t>溶解</a:t>
            </a:r>
            <a:r>
              <a:rPr lang="zh-TW" altLang="en-US" sz="1400" dirty="0" smtClean="0">
                <a:latin typeface="Meiryo UI" panose="020B0604030504040204" pitchFamily="50" charset="-128"/>
                <a:ea typeface="Meiryo UI" panose="020B0604030504040204" pitchFamily="50" charset="-128"/>
              </a:rPr>
              <a:t>積層法</a:t>
            </a: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FDM</a:t>
            </a:r>
            <a:r>
              <a:rPr lang="zh-TW" altLang="en-US" sz="1400" dirty="0" smtClean="0">
                <a:latin typeface="Meiryo UI" panose="020B0604030504040204" pitchFamily="50" charset="-128"/>
                <a:ea typeface="Meiryo UI" panose="020B0604030504040204" pitchFamily="50" charset="-128"/>
              </a:rPr>
              <a:t>）</a:t>
            </a:r>
            <a:endParaRPr lang="en-US" altLang="zh-TW" sz="1400" dirty="0" smtClean="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BAAM</a:t>
            </a:r>
            <a:r>
              <a:rPr lang="ja-JP" altLang="en-US" sz="1400" dirty="0">
                <a:latin typeface="Meiryo UI" panose="020B0604030504040204" pitchFamily="50" charset="-128"/>
                <a:ea typeface="Meiryo UI" panose="020B0604030504040204" pitchFamily="50" charset="-128"/>
              </a:rPr>
              <a:t>の造形範囲は幅</a:t>
            </a:r>
            <a:r>
              <a:rPr lang="en-US" altLang="ja-JP" sz="1400" dirty="0">
                <a:latin typeface="Meiryo UI" panose="020B0604030504040204" pitchFamily="50" charset="-128"/>
                <a:ea typeface="Meiryo UI" panose="020B0604030504040204" pitchFamily="50" charset="-128"/>
              </a:rPr>
              <a:t>6×</a:t>
            </a:r>
            <a:r>
              <a:rPr lang="ja-JP" altLang="en-US" sz="1400" dirty="0">
                <a:latin typeface="Meiryo UI" panose="020B0604030504040204" pitchFamily="50" charset="-128"/>
                <a:ea typeface="Meiryo UI" panose="020B0604030504040204" pitchFamily="50" charset="-128"/>
              </a:rPr>
              <a:t>長さ</a:t>
            </a: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高さ</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フィートであったが、</a:t>
            </a:r>
            <a:r>
              <a:rPr lang="en-US" altLang="ja-JP" sz="1400" dirty="0">
                <a:latin typeface="Meiryo UI" panose="020B0604030504040204" pitchFamily="50" charset="-128"/>
                <a:ea typeface="Meiryo UI" panose="020B0604030504040204" pitchFamily="50" charset="-128"/>
              </a:rPr>
              <a:t>Bertha</a:t>
            </a:r>
            <a:r>
              <a:rPr lang="ja-JP" altLang="en-US" sz="1400" dirty="0">
                <a:latin typeface="Meiryo UI" panose="020B0604030504040204" pitchFamily="50" charset="-128"/>
                <a:ea typeface="Meiryo UI" panose="020B0604030504040204" pitchFamily="50" charset="-128"/>
              </a:rPr>
              <a:t>は、幅</a:t>
            </a:r>
            <a:r>
              <a:rPr lang="en-US" altLang="ja-JP" sz="1400" dirty="0">
                <a:latin typeface="Meiryo UI" panose="020B0604030504040204" pitchFamily="50" charset="-128"/>
                <a:ea typeface="Meiryo UI" panose="020B0604030504040204" pitchFamily="50" charset="-128"/>
              </a:rPr>
              <a:t>8</a:t>
            </a:r>
            <a:r>
              <a:rPr lang="ja-JP" altLang="en-US" sz="1400" dirty="0">
                <a:latin typeface="Meiryo UI" panose="020B0604030504040204" pitchFamily="50" charset="-128"/>
                <a:ea typeface="Meiryo UI" panose="020B0604030504040204" pitchFamily="50" charset="-128"/>
              </a:rPr>
              <a:t>フィート</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長さ</a:t>
            </a:r>
            <a:r>
              <a:rPr lang="en-US" altLang="ja-JP" sz="1400" dirty="0">
                <a:latin typeface="Meiryo UI" panose="020B0604030504040204" pitchFamily="50" charset="-128"/>
                <a:ea typeface="Meiryo UI" panose="020B0604030504040204" pitchFamily="50" charset="-128"/>
              </a:rPr>
              <a:t>20</a:t>
            </a:r>
            <a:r>
              <a:rPr lang="ja-JP" altLang="en-US" sz="1400" dirty="0">
                <a:latin typeface="Meiryo UI" panose="020B0604030504040204" pitchFamily="50" charset="-128"/>
                <a:ea typeface="Meiryo UI" panose="020B0604030504040204" pitchFamily="50" charset="-128"/>
              </a:rPr>
              <a:t>フィート</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高さ</a:t>
            </a:r>
            <a:r>
              <a:rPr lang="en-US" altLang="ja-JP" sz="1400" dirty="0">
                <a:latin typeface="Meiryo UI" panose="020B0604030504040204" pitchFamily="50" charset="-128"/>
                <a:ea typeface="Meiryo UI" panose="020B0604030504040204" pitchFamily="50" charset="-128"/>
              </a:rPr>
              <a:t>6</a:t>
            </a:r>
            <a:r>
              <a:rPr lang="ja-JP" altLang="en-US" sz="1400" dirty="0">
                <a:latin typeface="Meiryo UI" panose="020B0604030504040204" pitchFamily="50" charset="-128"/>
                <a:ea typeface="Meiryo UI" panose="020B0604030504040204" pitchFamily="50" charset="-128"/>
              </a:rPr>
              <a:t>フィートまで大幅に</a:t>
            </a:r>
            <a:r>
              <a:rPr lang="ja-JP" altLang="en-US" sz="1400" dirty="0" smtClean="0">
                <a:latin typeface="Meiryo UI" panose="020B0604030504040204" pitchFamily="50" charset="-128"/>
                <a:ea typeface="Meiryo UI" panose="020B0604030504040204" pitchFamily="50" charset="-128"/>
              </a:rPr>
              <a:t>拡大。</a:t>
            </a:r>
            <a:endParaRPr lang="en-US" altLang="ja-JP" sz="1400" dirty="0" smtClean="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Bertha</a:t>
            </a:r>
            <a:r>
              <a:rPr lang="ja-JP" altLang="en-US" sz="1400" dirty="0" smtClean="0">
                <a:latin typeface="Meiryo UI" panose="020B0604030504040204" pitchFamily="50" charset="-128"/>
                <a:ea typeface="Meiryo UI" panose="020B0604030504040204" pitchFamily="50" charset="-128"/>
              </a:rPr>
              <a:t>を使うと、</a:t>
            </a:r>
            <a:r>
              <a:rPr lang="ja-JP" altLang="en-US" sz="1400" dirty="0">
                <a:latin typeface="Meiryo UI" panose="020B0604030504040204" pitchFamily="50" charset="-128"/>
                <a:ea typeface="Meiryo UI" panose="020B0604030504040204" pitchFamily="50" charset="-128"/>
              </a:rPr>
              <a:t>国際製造技術展で</a:t>
            </a:r>
            <a:r>
              <a:rPr lang="en-US" altLang="ja-JP" sz="1400" dirty="0">
                <a:latin typeface="Meiryo UI" panose="020B0604030504040204" pitchFamily="50" charset="-128"/>
                <a:ea typeface="Meiryo UI" panose="020B0604030504040204" pitchFamily="50" charset="-128"/>
              </a:rPr>
              <a:t>44</a:t>
            </a:r>
            <a:r>
              <a:rPr lang="ja-JP" altLang="en-US" sz="1400" dirty="0">
                <a:latin typeface="Meiryo UI" panose="020B0604030504040204" pitchFamily="50" charset="-128"/>
                <a:ea typeface="Meiryo UI" panose="020B0604030504040204" pitchFamily="50" charset="-128"/>
              </a:rPr>
              <a:t>時間で</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プリントされた</a:t>
            </a:r>
            <a:r>
              <a:rPr lang="ja-JP" altLang="en-US" sz="1400" b="1" dirty="0">
                <a:latin typeface="Meiryo UI" panose="020B0604030504040204" pitchFamily="50" charset="-128"/>
                <a:ea typeface="Meiryo UI" panose="020B0604030504040204" pitchFamily="50" charset="-128"/>
              </a:rPr>
              <a:t>電気</a:t>
            </a:r>
            <a:r>
              <a:rPr lang="ja-JP" altLang="en-US" sz="1400" b="1" dirty="0" smtClean="0">
                <a:latin typeface="Meiryo UI" panose="020B0604030504040204" pitchFamily="50" charset="-128"/>
                <a:ea typeface="Meiryo UI" panose="020B0604030504040204" pitchFamily="50" charset="-128"/>
              </a:rPr>
              <a:t>自動車の</a:t>
            </a:r>
            <a:r>
              <a:rPr lang="ja-JP" altLang="en-US" sz="1400" b="1" dirty="0">
                <a:latin typeface="Meiryo UI" panose="020B0604030504040204" pitchFamily="50" charset="-128"/>
                <a:ea typeface="Meiryo UI" panose="020B0604030504040204" pitchFamily="50" charset="-128"/>
              </a:rPr>
              <a:t>ボディフレームは</a:t>
            </a:r>
            <a:r>
              <a:rPr lang="ja-JP" altLang="en-US" sz="1400" b="1" dirty="0" smtClean="0">
                <a:latin typeface="Meiryo UI" panose="020B0604030504040204" pitchFamily="50" charset="-128"/>
                <a:ea typeface="Meiryo UI" panose="020B0604030504040204" pitchFamily="50" charset="-128"/>
              </a:rPr>
              <a:t>、</a:t>
            </a:r>
            <a:r>
              <a:rPr lang="en-US" altLang="ja-JP" sz="1400" b="1" dirty="0" smtClean="0">
                <a:latin typeface="Meiryo UI" panose="020B0604030504040204" pitchFamily="50" charset="-128"/>
                <a:ea typeface="Meiryo UI" panose="020B0604030504040204" pitchFamily="50" charset="-128"/>
              </a:rPr>
              <a:t>5</a:t>
            </a:r>
            <a:r>
              <a:rPr lang="ja-JP" altLang="en-US" sz="1400" b="1" dirty="0">
                <a:latin typeface="Meiryo UI" panose="020B0604030504040204" pitchFamily="50" charset="-128"/>
                <a:ea typeface="Meiryo UI" panose="020B0604030504040204" pitchFamily="50" charset="-128"/>
              </a:rPr>
              <a:t>時間以内</a:t>
            </a:r>
            <a:r>
              <a:rPr lang="ja-JP" altLang="en-US" sz="1400" b="1" dirty="0" smtClean="0">
                <a:latin typeface="Meiryo UI" panose="020B0604030504040204" pitchFamily="50" charset="-128"/>
                <a:ea typeface="Meiryo UI" panose="020B0604030504040204" pitchFamily="50" charset="-128"/>
              </a:rPr>
              <a:t>に造形できる。</a:t>
            </a:r>
            <a:endParaRPr lang="ja-JP" altLang="en-US" sz="1400" b="1"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065" y="1828652"/>
            <a:ext cx="4784877" cy="4989734"/>
          </a:xfrm>
          <a:prstGeom prst="rect">
            <a:avLst/>
          </a:prstGeom>
        </p:spPr>
      </p:pic>
      <p:sp>
        <p:nvSpPr>
          <p:cNvPr id="2" name="テキスト ボックス 1"/>
          <p:cNvSpPr txBox="1"/>
          <p:nvPr/>
        </p:nvSpPr>
        <p:spPr>
          <a:xfrm>
            <a:off x="3732904" y="150607"/>
            <a:ext cx="5013063" cy="369332"/>
          </a:xfrm>
          <a:prstGeom prst="rect">
            <a:avLst/>
          </a:prstGeom>
          <a:noFill/>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大型</a:t>
            </a:r>
            <a:r>
              <a:rPr lang="ja-JP" altLang="en-US" dirty="0" smtClean="0">
                <a:latin typeface="Meiryo UI" panose="020B0604030504040204" pitchFamily="50" charset="-128"/>
                <a:ea typeface="Meiryo UI" panose="020B0604030504040204" pitchFamily="50" charset="-128"/>
              </a:rPr>
              <a:t>複合３Ｄプリンタのニーズが高まっている</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768046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149" y="212081"/>
            <a:ext cx="9919077" cy="6509394"/>
          </a:xfrm>
          <a:prstGeom prst="rect">
            <a:avLst/>
          </a:prstGeom>
        </p:spPr>
      </p:pic>
      <p:sp>
        <p:nvSpPr>
          <p:cNvPr id="3" name="スライド番号プレースホルダー 2"/>
          <p:cNvSpPr>
            <a:spLocks noGrp="1"/>
          </p:cNvSpPr>
          <p:nvPr>
            <p:ph type="sldNum" sz="quarter" idx="12"/>
          </p:nvPr>
        </p:nvSpPr>
        <p:spPr/>
        <p:txBody>
          <a:bodyPr/>
          <a:lstStyle/>
          <a:p>
            <a:fld id="{EFB30DB8-BA91-4A1D-835B-220CBC6EB7C2}" type="slidenum">
              <a:rPr kumimoji="1" lang="ja-JP" altLang="en-US" smtClean="0"/>
              <a:t>18</a:t>
            </a:fld>
            <a:endParaRPr kumimoji="1" lang="ja-JP" altLang="en-US"/>
          </a:p>
        </p:txBody>
      </p:sp>
    </p:spTree>
    <p:extLst>
      <p:ext uri="{BB962C8B-B14F-4D97-AF65-F5344CB8AC3E}">
        <p14:creationId xmlns:p14="http://schemas.microsoft.com/office/powerpoint/2010/main" val="38015519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1543" y="275238"/>
            <a:ext cx="8576887" cy="6582762"/>
          </a:xfrm>
          <a:prstGeom prst="rect">
            <a:avLst/>
          </a:prstGeom>
        </p:spPr>
      </p:pic>
      <p:sp>
        <p:nvSpPr>
          <p:cNvPr id="2" name="スライド番号プレースホルダー 1"/>
          <p:cNvSpPr>
            <a:spLocks noGrp="1"/>
          </p:cNvSpPr>
          <p:nvPr>
            <p:ph type="sldNum" sz="quarter" idx="12"/>
          </p:nvPr>
        </p:nvSpPr>
        <p:spPr/>
        <p:txBody>
          <a:bodyPr/>
          <a:lstStyle/>
          <a:p>
            <a:fld id="{EFB30DB8-BA91-4A1D-835B-220CBC6EB7C2}" type="slidenum">
              <a:rPr kumimoji="1" lang="ja-JP" altLang="en-US" smtClean="0"/>
              <a:t>19</a:t>
            </a:fld>
            <a:endParaRPr kumimoji="1" lang="ja-JP" altLang="en-US"/>
          </a:p>
        </p:txBody>
      </p:sp>
    </p:spTree>
    <p:extLst>
      <p:ext uri="{BB962C8B-B14F-4D97-AF65-F5344CB8AC3E}">
        <p14:creationId xmlns:p14="http://schemas.microsoft.com/office/powerpoint/2010/main" val="22672664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p:cNvGrpSpPr>
          <p:nvPr/>
        </p:nvGrpSpPr>
        <p:grpSpPr bwMode="auto">
          <a:xfrm>
            <a:off x="1078396" y="1449741"/>
            <a:ext cx="3255962" cy="2516193"/>
            <a:chOff x="564" y="2499"/>
            <a:chExt cx="1932" cy="1506"/>
          </a:xfrm>
        </p:grpSpPr>
        <p:pic>
          <p:nvPicPr>
            <p:cNvPr id="1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 y="2499"/>
              <a:ext cx="1932" cy="132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sp>
          <p:nvSpPr>
            <p:cNvPr id="12" name="Text Box 11"/>
            <p:cNvSpPr txBox="1">
              <a:spLocks noChangeArrowheads="1"/>
            </p:cNvSpPr>
            <p:nvPr/>
          </p:nvSpPr>
          <p:spPr bwMode="auto">
            <a:xfrm>
              <a:off x="919" y="3848"/>
              <a:ext cx="1036" cy="157"/>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1286" tIns="20643" rIns="41286" bIns="20643">
              <a:spAutoFit/>
            </a:bodyPr>
            <a:lstStyle>
              <a:lvl1pPr defTabSz="966788">
                <a:spcBef>
                  <a:spcPct val="20000"/>
                </a:spcBef>
                <a:buChar char="•"/>
                <a:defRPr sz="3200">
                  <a:solidFill>
                    <a:schemeClr val="tx1"/>
                  </a:solidFill>
                  <a:latin typeface="Arial Narrow" panose="020B0606020202030204" pitchFamily="34" charset="0"/>
                </a:defRPr>
              </a:lvl1pPr>
              <a:lvl2pPr marL="482600" indent="-303213" defTabSz="966788">
                <a:spcBef>
                  <a:spcPct val="20000"/>
                </a:spcBef>
                <a:buChar char="–"/>
                <a:defRPr sz="2800">
                  <a:solidFill>
                    <a:schemeClr val="tx1"/>
                  </a:solidFill>
                  <a:latin typeface="Arial Narrow" panose="020B0606020202030204" pitchFamily="34" charset="0"/>
                </a:defRPr>
              </a:lvl2pPr>
              <a:lvl3pPr marL="966788" indent="-241300" defTabSz="966788">
                <a:spcBef>
                  <a:spcPct val="20000"/>
                </a:spcBef>
                <a:buChar char="•"/>
                <a:defRPr sz="2400">
                  <a:solidFill>
                    <a:schemeClr val="tx1"/>
                  </a:solidFill>
                  <a:latin typeface="Arial Narrow" panose="020B0606020202030204" pitchFamily="34" charset="0"/>
                </a:defRPr>
              </a:lvl3pPr>
              <a:lvl4pPr marL="1450975" indent="-241300" defTabSz="966788">
                <a:spcBef>
                  <a:spcPct val="20000"/>
                </a:spcBef>
                <a:buChar char="–"/>
                <a:defRPr sz="2000">
                  <a:solidFill>
                    <a:schemeClr val="tx1"/>
                  </a:solidFill>
                  <a:latin typeface="Arial Narrow" panose="020B0606020202030204" pitchFamily="34" charset="0"/>
                </a:defRPr>
              </a:lvl4pPr>
              <a:lvl5pPr marL="1935163" indent="-242888" defTabSz="966788">
                <a:spcBef>
                  <a:spcPct val="20000"/>
                </a:spcBef>
                <a:buChar char="»"/>
                <a:defRPr>
                  <a:solidFill>
                    <a:schemeClr val="tx1"/>
                  </a:solidFill>
                  <a:latin typeface="Arial Narrow" panose="020B0606020202030204" pitchFamily="34" charset="0"/>
                </a:defRPr>
              </a:lvl5pPr>
              <a:lvl6pPr marL="23923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6pPr>
              <a:lvl7pPr marL="28495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7pPr>
              <a:lvl8pPr marL="33067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8pPr>
              <a:lvl9pPr marL="37639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9pPr>
            </a:lstStyle>
            <a:p>
              <a:pPr>
                <a:spcBef>
                  <a:spcPct val="0"/>
                </a:spcBef>
                <a:buFontTx/>
                <a:buNone/>
              </a:pPr>
              <a:r>
                <a:rPr lang="fr-FR" altLang="ja-JP" sz="1400" b="1" i="1" dirty="0">
                  <a:solidFill>
                    <a:schemeClr val="accent2"/>
                  </a:solidFill>
                  <a:latin typeface="Times" panose="02020603050405020304" pitchFamily="18" charset="0"/>
                  <a:ea typeface="MS PGothic" panose="020B0600070205080204" pitchFamily="50" charset="-128"/>
                </a:rPr>
                <a:t>Sodium </a:t>
              </a:r>
              <a:r>
                <a:rPr lang="fr-FR" altLang="ja-JP" sz="1400" b="1" i="1" dirty="0" err="1">
                  <a:solidFill>
                    <a:schemeClr val="accent2"/>
                  </a:solidFill>
                  <a:latin typeface="Times" panose="02020603050405020304" pitchFamily="18" charset="0"/>
                  <a:ea typeface="MS PGothic" panose="020B0600070205080204" pitchFamily="50" charset="-128"/>
                </a:rPr>
                <a:t>Fast</a:t>
              </a:r>
              <a:r>
                <a:rPr lang="fr-FR" altLang="ja-JP" sz="1400" b="1" i="1" dirty="0">
                  <a:solidFill>
                    <a:schemeClr val="accent2"/>
                  </a:solidFill>
                  <a:latin typeface="Times" panose="02020603050405020304" pitchFamily="18" charset="0"/>
                  <a:ea typeface="MS PGothic" panose="020B0600070205080204" pitchFamily="50" charset="-128"/>
                </a:rPr>
                <a:t> </a:t>
              </a:r>
              <a:r>
                <a:rPr lang="fr-FR" altLang="ja-JP" sz="1400" b="1" i="1" dirty="0" err="1">
                  <a:solidFill>
                    <a:schemeClr val="accent2"/>
                  </a:solidFill>
                  <a:latin typeface="Times" panose="02020603050405020304" pitchFamily="18" charset="0"/>
                  <a:ea typeface="MS PGothic" panose="020B0600070205080204" pitchFamily="50" charset="-128"/>
                </a:rPr>
                <a:t>Reactor</a:t>
              </a:r>
              <a:endParaRPr lang="fr-FR" altLang="ja-JP" sz="1400" b="1" i="1" dirty="0">
                <a:solidFill>
                  <a:schemeClr val="accent2"/>
                </a:solidFill>
                <a:latin typeface="Times" panose="02020603050405020304" pitchFamily="18" charset="0"/>
                <a:ea typeface="MS PGothic" panose="020B0600070205080204" pitchFamily="50" charset="-128"/>
              </a:endParaRPr>
            </a:p>
          </p:txBody>
        </p:sp>
      </p:grpSp>
      <p:pic>
        <p:nvPicPr>
          <p:cNvPr id="1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2691" y="1307256"/>
            <a:ext cx="3013075" cy="234791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14" name="Text Box 13"/>
          <p:cNvSpPr txBox="1">
            <a:spLocks noChangeArrowheads="1"/>
          </p:cNvSpPr>
          <p:nvPr/>
        </p:nvSpPr>
        <p:spPr bwMode="auto">
          <a:xfrm>
            <a:off x="5159117" y="3655169"/>
            <a:ext cx="1668463" cy="26352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286" tIns="20643" rIns="41286" bIns="20643">
            <a:spAutoFit/>
          </a:bodyPr>
          <a:lstStyle>
            <a:lvl1pPr defTabSz="966788">
              <a:spcBef>
                <a:spcPct val="20000"/>
              </a:spcBef>
              <a:buChar char="•"/>
              <a:defRPr sz="3200">
                <a:solidFill>
                  <a:schemeClr val="tx1"/>
                </a:solidFill>
                <a:latin typeface="Arial Narrow" panose="020B0606020202030204" pitchFamily="34" charset="0"/>
              </a:defRPr>
            </a:lvl1pPr>
            <a:lvl2pPr marL="482600" indent="-303213" defTabSz="966788">
              <a:spcBef>
                <a:spcPct val="20000"/>
              </a:spcBef>
              <a:buChar char="–"/>
              <a:defRPr sz="2800">
                <a:solidFill>
                  <a:schemeClr val="tx1"/>
                </a:solidFill>
                <a:latin typeface="Arial Narrow" panose="020B0606020202030204" pitchFamily="34" charset="0"/>
              </a:defRPr>
            </a:lvl2pPr>
            <a:lvl3pPr marL="966788" indent="-241300" defTabSz="966788">
              <a:spcBef>
                <a:spcPct val="20000"/>
              </a:spcBef>
              <a:buChar char="•"/>
              <a:defRPr sz="2400">
                <a:solidFill>
                  <a:schemeClr val="tx1"/>
                </a:solidFill>
                <a:latin typeface="Arial Narrow" panose="020B0606020202030204" pitchFamily="34" charset="0"/>
              </a:defRPr>
            </a:lvl3pPr>
            <a:lvl4pPr marL="1450975" indent="-241300" defTabSz="966788">
              <a:spcBef>
                <a:spcPct val="20000"/>
              </a:spcBef>
              <a:buChar char="–"/>
              <a:defRPr sz="2000">
                <a:solidFill>
                  <a:schemeClr val="tx1"/>
                </a:solidFill>
                <a:latin typeface="Arial Narrow" panose="020B0606020202030204" pitchFamily="34" charset="0"/>
              </a:defRPr>
            </a:lvl4pPr>
            <a:lvl5pPr marL="1935163" indent="-242888" defTabSz="966788">
              <a:spcBef>
                <a:spcPct val="20000"/>
              </a:spcBef>
              <a:buChar char="»"/>
              <a:defRPr>
                <a:solidFill>
                  <a:schemeClr val="tx1"/>
                </a:solidFill>
                <a:latin typeface="Arial Narrow" panose="020B0606020202030204" pitchFamily="34" charset="0"/>
              </a:defRPr>
            </a:lvl5pPr>
            <a:lvl6pPr marL="23923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6pPr>
            <a:lvl7pPr marL="28495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7pPr>
            <a:lvl8pPr marL="33067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8pPr>
            <a:lvl9pPr marL="37639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9pPr>
          </a:lstStyle>
          <a:p>
            <a:pPr>
              <a:spcBef>
                <a:spcPct val="0"/>
              </a:spcBef>
              <a:buFontTx/>
              <a:buNone/>
            </a:pPr>
            <a:r>
              <a:rPr lang="fr-FR" altLang="ja-JP" sz="1400" b="1" i="1" dirty="0">
                <a:solidFill>
                  <a:schemeClr val="accent2"/>
                </a:solidFill>
                <a:latin typeface="Times" panose="02020603050405020304" pitchFamily="18" charset="0"/>
                <a:ea typeface="MS PGothic" panose="020B0600070205080204" pitchFamily="50" charset="-128"/>
              </a:rPr>
              <a:t>Lead </a:t>
            </a:r>
            <a:r>
              <a:rPr lang="fr-FR" altLang="ja-JP" sz="1400" b="1" i="1" dirty="0" err="1">
                <a:solidFill>
                  <a:schemeClr val="accent2"/>
                </a:solidFill>
                <a:latin typeface="Times" panose="02020603050405020304" pitchFamily="18" charset="0"/>
                <a:ea typeface="MS PGothic" panose="020B0600070205080204" pitchFamily="50" charset="-128"/>
              </a:rPr>
              <a:t>Fast</a:t>
            </a:r>
            <a:r>
              <a:rPr lang="fr-FR" altLang="ja-JP" sz="1400" b="1" i="1" dirty="0">
                <a:solidFill>
                  <a:schemeClr val="accent2"/>
                </a:solidFill>
                <a:latin typeface="Times" panose="02020603050405020304" pitchFamily="18" charset="0"/>
                <a:ea typeface="MS PGothic" panose="020B0600070205080204" pitchFamily="50" charset="-128"/>
              </a:rPr>
              <a:t> </a:t>
            </a:r>
            <a:r>
              <a:rPr lang="fr-FR" altLang="ja-JP" sz="1400" b="1" i="1" dirty="0" err="1">
                <a:solidFill>
                  <a:schemeClr val="accent2"/>
                </a:solidFill>
                <a:latin typeface="Times" panose="02020603050405020304" pitchFamily="18" charset="0"/>
                <a:ea typeface="MS PGothic" panose="020B0600070205080204" pitchFamily="50" charset="-128"/>
              </a:rPr>
              <a:t>Reactor</a:t>
            </a:r>
            <a:endParaRPr lang="fr-FR" altLang="ja-JP" sz="1400" b="1" i="1" dirty="0">
              <a:solidFill>
                <a:schemeClr val="accent2"/>
              </a:solidFill>
              <a:latin typeface="Times" panose="02020603050405020304" pitchFamily="18" charset="0"/>
              <a:ea typeface="MS PGothic" panose="020B0600070205080204" pitchFamily="50" charset="-128"/>
            </a:endParaRPr>
          </a:p>
        </p:txBody>
      </p:sp>
      <p:grpSp>
        <p:nvGrpSpPr>
          <p:cNvPr id="15" name="Group 14"/>
          <p:cNvGrpSpPr>
            <a:grpSpLocks/>
          </p:cNvGrpSpPr>
          <p:nvPr/>
        </p:nvGrpSpPr>
        <p:grpSpPr bwMode="auto">
          <a:xfrm>
            <a:off x="7879574" y="4255479"/>
            <a:ext cx="3259137" cy="2489791"/>
            <a:chOff x="4875" y="818"/>
            <a:chExt cx="1932" cy="1490"/>
          </a:xfrm>
        </p:grpSpPr>
        <p:pic>
          <p:nvPicPr>
            <p:cNvPr id="16"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 y="818"/>
              <a:ext cx="1932" cy="142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17" name="Text Box 16"/>
            <p:cNvSpPr txBox="1">
              <a:spLocks noChangeArrowheads="1"/>
            </p:cNvSpPr>
            <p:nvPr/>
          </p:nvSpPr>
          <p:spPr bwMode="auto">
            <a:xfrm>
              <a:off x="5438" y="2151"/>
              <a:ext cx="985" cy="157"/>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1286" tIns="20643" rIns="41286" bIns="20643">
              <a:spAutoFit/>
            </a:bodyPr>
            <a:lstStyle>
              <a:lvl1pPr defTabSz="966788">
                <a:spcBef>
                  <a:spcPct val="20000"/>
                </a:spcBef>
                <a:buChar char="•"/>
                <a:defRPr sz="3200">
                  <a:solidFill>
                    <a:schemeClr val="tx1"/>
                  </a:solidFill>
                  <a:latin typeface="Arial Narrow" panose="020B0606020202030204" pitchFamily="34" charset="0"/>
                </a:defRPr>
              </a:lvl1pPr>
              <a:lvl2pPr marL="482600" indent="-303213" defTabSz="966788">
                <a:spcBef>
                  <a:spcPct val="20000"/>
                </a:spcBef>
                <a:buChar char="–"/>
                <a:defRPr sz="2800">
                  <a:solidFill>
                    <a:schemeClr val="tx1"/>
                  </a:solidFill>
                  <a:latin typeface="Arial Narrow" panose="020B0606020202030204" pitchFamily="34" charset="0"/>
                </a:defRPr>
              </a:lvl2pPr>
              <a:lvl3pPr marL="966788" indent="-241300" defTabSz="966788">
                <a:spcBef>
                  <a:spcPct val="20000"/>
                </a:spcBef>
                <a:buChar char="•"/>
                <a:defRPr sz="2400">
                  <a:solidFill>
                    <a:schemeClr val="tx1"/>
                  </a:solidFill>
                  <a:latin typeface="Arial Narrow" panose="020B0606020202030204" pitchFamily="34" charset="0"/>
                </a:defRPr>
              </a:lvl3pPr>
              <a:lvl4pPr marL="1450975" indent="-241300" defTabSz="966788">
                <a:spcBef>
                  <a:spcPct val="20000"/>
                </a:spcBef>
                <a:buChar char="–"/>
                <a:defRPr sz="2000">
                  <a:solidFill>
                    <a:schemeClr val="tx1"/>
                  </a:solidFill>
                  <a:latin typeface="Arial Narrow" panose="020B0606020202030204" pitchFamily="34" charset="0"/>
                </a:defRPr>
              </a:lvl4pPr>
              <a:lvl5pPr marL="1935163" indent="-242888" defTabSz="966788">
                <a:spcBef>
                  <a:spcPct val="20000"/>
                </a:spcBef>
                <a:buChar char="»"/>
                <a:defRPr>
                  <a:solidFill>
                    <a:schemeClr val="tx1"/>
                  </a:solidFill>
                  <a:latin typeface="Arial Narrow" panose="020B0606020202030204" pitchFamily="34" charset="0"/>
                </a:defRPr>
              </a:lvl5pPr>
              <a:lvl6pPr marL="23923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6pPr>
              <a:lvl7pPr marL="28495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7pPr>
              <a:lvl8pPr marL="33067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8pPr>
              <a:lvl9pPr marL="37639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9pPr>
            </a:lstStyle>
            <a:p>
              <a:pPr>
                <a:spcBef>
                  <a:spcPct val="0"/>
                </a:spcBef>
                <a:buFontTx/>
                <a:buNone/>
              </a:pPr>
              <a:r>
                <a:rPr lang="fr-FR" altLang="ja-JP" sz="1400" b="1" i="1" dirty="0" err="1">
                  <a:solidFill>
                    <a:schemeClr val="accent2"/>
                  </a:solidFill>
                  <a:latin typeface="Times" panose="02020603050405020304" pitchFamily="18" charset="0"/>
                  <a:ea typeface="MS PGothic" panose="020B0600070205080204" pitchFamily="50" charset="-128"/>
                </a:rPr>
                <a:t>Molten</a:t>
              </a:r>
              <a:r>
                <a:rPr lang="fr-FR" altLang="ja-JP" sz="1400" b="1" i="1" dirty="0">
                  <a:solidFill>
                    <a:schemeClr val="accent2"/>
                  </a:solidFill>
                  <a:latin typeface="Times" panose="02020603050405020304" pitchFamily="18" charset="0"/>
                  <a:ea typeface="MS PGothic" panose="020B0600070205080204" pitchFamily="50" charset="-128"/>
                </a:rPr>
                <a:t> Salt </a:t>
              </a:r>
              <a:r>
                <a:rPr lang="fr-FR" altLang="ja-JP" sz="1400" b="1" i="1" dirty="0" err="1">
                  <a:solidFill>
                    <a:schemeClr val="accent2"/>
                  </a:solidFill>
                  <a:latin typeface="Times" panose="02020603050405020304" pitchFamily="18" charset="0"/>
                  <a:ea typeface="MS PGothic" panose="020B0600070205080204" pitchFamily="50" charset="-128"/>
                </a:rPr>
                <a:t>Reactor</a:t>
              </a:r>
              <a:endParaRPr lang="fr-FR" altLang="ja-JP" sz="1400" b="1" i="1" dirty="0">
                <a:solidFill>
                  <a:schemeClr val="accent2"/>
                </a:solidFill>
                <a:latin typeface="Times" panose="02020603050405020304" pitchFamily="18" charset="0"/>
                <a:ea typeface="MS PGothic" panose="020B0600070205080204" pitchFamily="50" charset="-128"/>
              </a:endParaRPr>
            </a:p>
          </p:txBody>
        </p:sp>
      </p:grpSp>
      <p:grpSp>
        <p:nvGrpSpPr>
          <p:cNvPr id="18" name="Group 17"/>
          <p:cNvGrpSpPr>
            <a:grpSpLocks/>
          </p:cNvGrpSpPr>
          <p:nvPr/>
        </p:nvGrpSpPr>
        <p:grpSpPr bwMode="auto">
          <a:xfrm>
            <a:off x="7991160" y="1243930"/>
            <a:ext cx="2590800" cy="2732010"/>
            <a:chOff x="864" y="528"/>
            <a:chExt cx="1536" cy="1635"/>
          </a:xfrm>
        </p:grpSpPr>
        <p:pic>
          <p:nvPicPr>
            <p:cNvPr id="19"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528"/>
              <a:ext cx="1536" cy="152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20" name="Text Box 19"/>
            <p:cNvSpPr txBox="1">
              <a:spLocks noChangeArrowheads="1"/>
            </p:cNvSpPr>
            <p:nvPr/>
          </p:nvSpPr>
          <p:spPr bwMode="auto">
            <a:xfrm>
              <a:off x="1324" y="2006"/>
              <a:ext cx="860" cy="157"/>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1286" tIns="20643" rIns="41286" bIns="20643">
              <a:spAutoFit/>
            </a:bodyPr>
            <a:lstStyle>
              <a:lvl1pPr defTabSz="966788">
                <a:spcBef>
                  <a:spcPct val="20000"/>
                </a:spcBef>
                <a:buChar char="•"/>
                <a:defRPr sz="3200">
                  <a:solidFill>
                    <a:schemeClr val="tx1"/>
                  </a:solidFill>
                  <a:latin typeface="Arial Narrow" panose="020B0606020202030204" pitchFamily="34" charset="0"/>
                </a:defRPr>
              </a:lvl1pPr>
              <a:lvl2pPr marL="482600" indent="-303213" defTabSz="966788">
                <a:spcBef>
                  <a:spcPct val="20000"/>
                </a:spcBef>
                <a:buChar char="–"/>
                <a:defRPr sz="2800">
                  <a:solidFill>
                    <a:schemeClr val="tx1"/>
                  </a:solidFill>
                  <a:latin typeface="Arial Narrow" panose="020B0606020202030204" pitchFamily="34" charset="0"/>
                </a:defRPr>
              </a:lvl2pPr>
              <a:lvl3pPr marL="966788" indent="-241300" defTabSz="966788">
                <a:spcBef>
                  <a:spcPct val="20000"/>
                </a:spcBef>
                <a:buChar char="•"/>
                <a:defRPr sz="2400">
                  <a:solidFill>
                    <a:schemeClr val="tx1"/>
                  </a:solidFill>
                  <a:latin typeface="Arial Narrow" panose="020B0606020202030204" pitchFamily="34" charset="0"/>
                </a:defRPr>
              </a:lvl3pPr>
              <a:lvl4pPr marL="1450975" indent="-241300" defTabSz="966788">
                <a:spcBef>
                  <a:spcPct val="20000"/>
                </a:spcBef>
                <a:buChar char="–"/>
                <a:defRPr sz="2000">
                  <a:solidFill>
                    <a:schemeClr val="tx1"/>
                  </a:solidFill>
                  <a:latin typeface="Arial Narrow" panose="020B0606020202030204" pitchFamily="34" charset="0"/>
                </a:defRPr>
              </a:lvl4pPr>
              <a:lvl5pPr marL="1935163" indent="-242888" defTabSz="966788">
                <a:spcBef>
                  <a:spcPct val="20000"/>
                </a:spcBef>
                <a:buChar char="»"/>
                <a:defRPr>
                  <a:solidFill>
                    <a:schemeClr val="tx1"/>
                  </a:solidFill>
                  <a:latin typeface="Arial Narrow" panose="020B0606020202030204" pitchFamily="34" charset="0"/>
                </a:defRPr>
              </a:lvl5pPr>
              <a:lvl6pPr marL="23923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6pPr>
              <a:lvl7pPr marL="28495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7pPr>
              <a:lvl8pPr marL="33067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8pPr>
              <a:lvl9pPr marL="37639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9pPr>
            </a:lstStyle>
            <a:p>
              <a:pPr>
                <a:spcBef>
                  <a:spcPct val="0"/>
                </a:spcBef>
                <a:buFontTx/>
                <a:buNone/>
              </a:pPr>
              <a:r>
                <a:rPr lang="fr-FR" altLang="ja-JP" sz="1400" b="1" i="1" dirty="0" err="1">
                  <a:solidFill>
                    <a:schemeClr val="accent2"/>
                  </a:solidFill>
                  <a:latin typeface="Times" panose="02020603050405020304" pitchFamily="18" charset="0"/>
                  <a:ea typeface="MS PGothic" panose="020B0600070205080204" pitchFamily="50" charset="-128"/>
                </a:rPr>
                <a:t>Gas</a:t>
              </a:r>
              <a:r>
                <a:rPr lang="fr-FR" altLang="ja-JP" sz="1400" b="1" i="1" dirty="0">
                  <a:solidFill>
                    <a:schemeClr val="accent2"/>
                  </a:solidFill>
                  <a:latin typeface="Times" panose="02020603050405020304" pitchFamily="18" charset="0"/>
                  <a:ea typeface="MS PGothic" panose="020B0600070205080204" pitchFamily="50" charset="-128"/>
                </a:rPr>
                <a:t> </a:t>
              </a:r>
              <a:r>
                <a:rPr lang="fr-FR" altLang="ja-JP" sz="1400" b="1" i="1" dirty="0" err="1">
                  <a:solidFill>
                    <a:schemeClr val="accent2"/>
                  </a:solidFill>
                  <a:latin typeface="Times" panose="02020603050405020304" pitchFamily="18" charset="0"/>
                  <a:ea typeface="MS PGothic" panose="020B0600070205080204" pitchFamily="50" charset="-128"/>
                </a:rPr>
                <a:t>Fast</a:t>
              </a:r>
              <a:r>
                <a:rPr lang="fr-FR" altLang="ja-JP" sz="1400" b="1" i="1" dirty="0">
                  <a:solidFill>
                    <a:schemeClr val="accent2"/>
                  </a:solidFill>
                  <a:latin typeface="Times" panose="02020603050405020304" pitchFamily="18" charset="0"/>
                  <a:ea typeface="MS PGothic" panose="020B0600070205080204" pitchFamily="50" charset="-128"/>
                </a:rPr>
                <a:t> </a:t>
              </a:r>
              <a:r>
                <a:rPr lang="fr-FR" altLang="ja-JP" sz="1400" b="1" i="1" dirty="0" err="1">
                  <a:solidFill>
                    <a:schemeClr val="accent2"/>
                  </a:solidFill>
                  <a:latin typeface="Times" panose="02020603050405020304" pitchFamily="18" charset="0"/>
                  <a:ea typeface="MS PGothic" panose="020B0600070205080204" pitchFamily="50" charset="-128"/>
                </a:rPr>
                <a:t>Reactor</a:t>
              </a:r>
              <a:endParaRPr lang="fr-FR" altLang="ja-JP" sz="1400" b="1" i="1" dirty="0">
                <a:solidFill>
                  <a:schemeClr val="accent2"/>
                </a:solidFill>
                <a:latin typeface="Times" panose="02020603050405020304" pitchFamily="18" charset="0"/>
                <a:ea typeface="MS PGothic" panose="020B0600070205080204" pitchFamily="50" charset="-128"/>
              </a:endParaRPr>
            </a:p>
          </p:txBody>
        </p:sp>
      </p:grpSp>
      <p:grpSp>
        <p:nvGrpSpPr>
          <p:cNvPr id="21" name="Group 20"/>
          <p:cNvGrpSpPr>
            <a:grpSpLocks/>
          </p:cNvGrpSpPr>
          <p:nvPr/>
        </p:nvGrpSpPr>
        <p:grpSpPr bwMode="auto">
          <a:xfrm>
            <a:off x="4273298" y="4103284"/>
            <a:ext cx="3251200" cy="2696761"/>
            <a:chOff x="2652" y="2071"/>
            <a:chExt cx="1926" cy="1613"/>
          </a:xfrm>
        </p:grpSpPr>
        <p:pic>
          <p:nvPicPr>
            <p:cNvPr id="22"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 y="2071"/>
              <a:ext cx="1926" cy="151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23" name="Text Box 22"/>
            <p:cNvSpPr txBox="1">
              <a:spLocks noChangeArrowheads="1"/>
            </p:cNvSpPr>
            <p:nvPr/>
          </p:nvSpPr>
          <p:spPr bwMode="auto">
            <a:xfrm>
              <a:off x="2748" y="3527"/>
              <a:ext cx="1687" cy="157"/>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1286" tIns="20643" rIns="41286" bIns="20643">
              <a:spAutoFit/>
            </a:bodyPr>
            <a:lstStyle>
              <a:lvl1pPr defTabSz="966788">
                <a:spcBef>
                  <a:spcPct val="20000"/>
                </a:spcBef>
                <a:buChar char="•"/>
                <a:defRPr sz="3200">
                  <a:solidFill>
                    <a:schemeClr val="tx1"/>
                  </a:solidFill>
                  <a:latin typeface="Arial Narrow" panose="020B0606020202030204" pitchFamily="34" charset="0"/>
                </a:defRPr>
              </a:lvl1pPr>
              <a:lvl2pPr marL="482600" indent="-303213" defTabSz="966788">
                <a:spcBef>
                  <a:spcPct val="20000"/>
                </a:spcBef>
                <a:buChar char="–"/>
                <a:defRPr sz="2800">
                  <a:solidFill>
                    <a:schemeClr val="tx1"/>
                  </a:solidFill>
                  <a:latin typeface="Arial Narrow" panose="020B0606020202030204" pitchFamily="34" charset="0"/>
                </a:defRPr>
              </a:lvl2pPr>
              <a:lvl3pPr marL="966788" indent="-241300" defTabSz="966788">
                <a:spcBef>
                  <a:spcPct val="20000"/>
                </a:spcBef>
                <a:buChar char="•"/>
                <a:defRPr sz="2400">
                  <a:solidFill>
                    <a:schemeClr val="tx1"/>
                  </a:solidFill>
                  <a:latin typeface="Arial Narrow" panose="020B0606020202030204" pitchFamily="34" charset="0"/>
                </a:defRPr>
              </a:lvl3pPr>
              <a:lvl4pPr marL="1450975" indent="-241300" defTabSz="966788">
                <a:spcBef>
                  <a:spcPct val="20000"/>
                </a:spcBef>
                <a:buChar char="–"/>
                <a:defRPr sz="2000">
                  <a:solidFill>
                    <a:schemeClr val="tx1"/>
                  </a:solidFill>
                  <a:latin typeface="Arial Narrow" panose="020B0606020202030204" pitchFamily="34" charset="0"/>
                </a:defRPr>
              </a:lvl4pPr>
              <a:lvl5pPr marL="1935163" indent="-242888" defTabSz="966788">
                <a:spcBef>
                  <a:spcPct val="20000"/>
                </a:spcBef>
                <a:buChar char="»"/>
                <a:defRPr>
                  <a:solidFill>
                    <a:schemeClr val="tx1"/>
                  </a:solidFill>
                  <a:latin typeface="Arial Narrow" panose="020B0606020202030204" pitchFamily="34" charset="0"/>
                </a:defRPr>
              </a:lvl5pPr>
              <a:lvl6pPr marL="23923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6pPr>
              <a:lvl7pPr marL="28495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7pPr>
              <a:lvl8pPr marL="33067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8pPr>
              <a:lvl9pPr marL="37639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9pPr>
            </a:lstStyle>
            <a:p>
              <a:pPr>
                <a:spcBef>
                  <a:spcPct val="0"/>
                </a:spcBef>
                <a:buFontTx/>
                <a:buNone/>
              </a:pPr>
              <a:r>
                <a:rPr lang="fr-FR" altLang="ja-JP" sz="1400" b="1" i="1" dirty="0" err="1">
                  <a:solidFill>
                    <a:schemeClr val="accent2"/>
                  </a:solidFill>
                  <a:latin typeface="Times" panose="02020603050405020304" pitchFamily="18" charset="0"/>
                  <a:ea typeface="MS PGothic" panose="020B0600070205080204" pitchFamily="50" charset="-128"/>
                </a:rPr>
                <a:t>Supercritical</a:t>
              </a:r>
              <a:r>
                <a:rPr lang="fr-FR" altLang="ja-JP" sz="1400" b="1" i="1" dirty="0">
                  <a:solidFill>
                    <a:schemeClr val="accent2"/>
                  </a:solidFill>
                  <a:latin typeface="Times" panose="02020603050405020304" pitchFamily="18" charset="0"/>
                  <a:ea typeface="MS PGothic" panose="020B0600070205080204" pitchFamily="50" charset="-128"/>
                </a:rPr>
                <a:t> Water-</a:t>
              </a:r>
              <a:r>
                <a:rPr lang="fr-FR" altLang="ja-JP" sz="1400" b="1" i="1" dirty="0" err="1">
                  <a:solidFill>
                    <a:schemeClr val="accent2"/>
                  </a:solidFill>
                  <a:latin typeface="Times" panose="02020603050405020304" pitchFamily="18" charset="0"/>
                  <a:ea typeface="MS PGothic" panose="020B0600070205080204" pitchFamily="50" charset="-128"/>
                </a:rPr>
                <a:t>cooled</a:t>
              </a:r>
              <a:r>
                <a:rPr lang="fr-FR" altLang="ja-JP" sz="1400" b="1" i="1" dirty="0">
                  <a:solidFill>
                    <a:schemeClr val="accent2"/>
                  </a:solidFill>
                  <a:latin typeface="Times" panose="02020603050405020304" pitchFamily="18" charset="0"/>
                  <a:ea typeface="MS PGothic" panose="020B0600070205080204" pitchFamily="50" charset="-128"/>
                </a:rPr>
                <a:t> </a:t>
              </a:r>
              <a:r>
                <a:rPr lang="fr-FR" altLang="ja-JP" sz="1400" b="1" i="1" dirty="0" err="1">
                  <a:solidFill>
                    <a:schemeClr val="accent2"/>
                  </a:solidFill>
                  <a:latin typeface="Times" panose="02020603050405020304" pitchFamily="18" charset="0"/>
                  <a:ea typeface="MS PGothic" panose="020B0600070205080204" pitchFamily="50" charset="-128"/>
                </a:rPr>
                <a:t>Reactor</a:t>
              </a:r>
              <a:endParaRPr lang="fr-FR" altLang="ja-JP" sz="1400" b="1" i="1" dirty="0">
                <a:solidFill>
                  <a:schemeClr val="accent2"/>
                </a:solidFill>
                <a:latin typeface="Times" panose="02020603050405020304" pitchFamily="18" charset="0"/>
                <a:ea typeface="MS PGothic" panose="020B0600070205080204" pitchFamily="50" charset="-128"/>
              </a:endParaRPr>
            </a:p>
          </p:txBody>
        </p:sp>
      </p:grpSp>
      <p:grpSp>
        <p:nvGrpSpPr>
          <p:cNvPr id="24" name="Group 23"/>
          <p:cNvGrpSpPr>
            <a:grpSpLocks/>
          </p:cNvGrpSpPr>
          <p:nvPr/>
        </p:nvGrpSpPr>
        <p:grpSpPr bwMode="auto">
          <a:xfrm>
            <a:off x="710119" y="4199660"/>
            <a:ext cx="3386338" cy="2318792"/>
            <a:chOff x="4071" y="2561"/>
            <a:chExt cx="1932" cy="1335"/>
          </a:xfrm>
        </p:grpSpPr>
        <p:pic>
          <p:nvPicPr>
            <p:cNvPr id="25"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1" y="2561"/>
              <a:ext cx="1932" cy="130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26" name="Text Box 25"/>
            <p:cNvSpPr txBox="1">
              <a:spLocks noChangeArrowheads="1"/>
            </p:cNvSpPr>
            <p:nvPr/>
          </p:nvSpPr>
          <p:spPr bwMode="auto">
            <a:xfrm>
              <a:off x="4185" y="3739"/>
              <a:ext cx="1555" cy="157"/>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1286" tIns="20643" rIns="41286" bIns="20643">
              <a:spAutoFit/>
            </a:bodyPr>
            <a:lstStyle>
              <a:lvl1pPr defTabSz="966788">
                <a:spcBef>
                  <a:spcPct val="20000"/>
                </a:spcBef>
                <a:buChar char="•"/>
                <a:defRPr sz="3200">
                  <a:solidFill>
                    <a:schemeClr val="tx1"/>
                  </a:solidFill>
                  <a:latin typeface="Arial Narrow" panose="020B0606020202030204" pitchFamily="34" charset="0"/>
                </a:defRPr>
              </a:lvl1pPr>
              <a:lvl2pPr marL="482600" indent="-303213" defTabSz="966788">
                <a:spcBef>
                  <a:spcPct val="20000"/>
                </a:spcBef>
                <a:buChar char="–"/>
                <a:defRPr sz="2800">
                  <a:solidFill>
                    <a:schemeClr val="tx1"/>
                  </a:solidFill>
                  <a:latin typeface="Arial Narrow" panose="020B0606020202030204" pitchFamily="34" charset="0"/>
                </a:defRPr>
              </a:lvl2pPr>
              <a:lvl3pPr marL="966788" indent="-241300" defTabSz="966788">
                <a:spcBef>
                  <a:spcPct val="20000"/>
                </a:spcBef>
                <a:buChar char="•"/>
                <a:defRPr sz="2400">
                  <a:solidFill>
                    <a:schemeClr val="tx1"/>
                  </a:solidFill>
                  <a:latin typeface="Arial Narrow" panose="020B0606020202030204" pitchFamily="34" charset="0"/>
                </a:defRPr>
              </a:lvl3pPr>
              <a:lvl4pPr marL="1450975" indent="-241300" defTabSz="966788">
                <a:spcBef>
                  <a:spcPct val="20000"/>
                </a:spcBef>
                <a:buChar char="–"/>
                <a:defRPr sz="2000">
                  <a:solidFill>
                    <a:schemeClr val="tx1"/>
                  </a:solidFill>
                  <a:latin typeface="Arial Narrow" panose="020B0606020202030204" pitchFamily="34" charset="0"/>
                </a:defRPr>
              </a:lvl4pPr>
              <a:lvl5pPr marL="1935163" indent="-242888" defTabSz="966788">
                <a:spcBef>
                  <a:spcPct val="20000"/>
                </a:spcBef>
                <a:buChar char="»"/>
                <a:defRPr>
                  <a:solidFill>
                    <a:schemeClr val="tx1"/>
                  </a:solidFill>
                  <a:latin typeface="Arial Narrow" panose="020B0606020202030204" pitchFamily="34" charset="0"/>
                </a:defRPr>
              </a:lvl5pPr>
              <a:lvl6pPr marL="23923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6pPr>
              <a:lvl7pPr marL="28495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7pPr>
              <a:lvl8pPr marL="33067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8pPr>
              <a:lvl9pPr marL="3763963" indent="-242888" defTabSz="966788" eaLnBrk="0" fontAlgn="base" hangingPunct="0">
                <a:spcBef>
                  <a:spcPct val="20000"/>
                </a:spcBef>
                <a:spcAft>
                  <a:spcPct val="0"/>
                </a:spcAft>
                <a:buChar char="»"/>
                <a:defRPr>
                  <a:solidFill>
                    <a:schemeClr val="tx1"/>
                  </a:solidFill>
                  <a:latin typeface="Arial Narrow" panose="020B0606020202030204" pitchFamily="34" charset="0"/>
                </a:defRPr>
              </a:lvl9pPr>
            </a:lstStyle>
            <a:p>
              <a:pPr>
                <a:spcBef>
                  <a:spcPct val="0"/>
                </a:spcBef>
                <a:buFontTx/>
                <a:buNone/>
              </a:pPr>
              <a:r>
                <a:rPr lang="fr-FR" altLang="ja-JP" sz="1400" b="1" i="1" dirty="0" err="1">
                  <a:solidFill>
                    <a:schemeClr val="accent2"/>
                  </a:solidFill>
                  <a:latin typeface="Times" panose="02020603050405020304" pitchFamily="18" charset="0"/>
                  <a:ea typeface="MS PGothic" panose="020B0600070205080204" pitchFamily="50" charset="-128"/>
                </a:rPr>
                <a:t>Very</a:t>
              </a:r>
              <a:r>
                <a:rPr lang="fr-FR" altLang="ja-JP" sz="1400" b="1" i="1" dirty="0">
                  <a:solidFill>
                    <a:schemeClr val="accent2"/>
                  </a:solidFill>
                  <a:latin typeface="Times" panose="02020603050405020304" pitchFamily="18" charset="0"/>
                  <a:ea typeface="MS PGothic" panose="020B0600070205080204" pitchFamily="50" charset="-128"/>
                </a:rPr>
                <a:t> High </a:t>
              </a:r>
              <a:r>
                <a:rPr lang="fr-FR" altLang="ja-JP" sz="1400" b="1" i="1" dirty="0" err="1">
                  <a:solidFill>
                    <a:schemeClr val="accent2"/>
                  </a:solidFill>
                  <a:latin typeface="Times" panose="02020603050405020304" pitchFamily="18" charset="0"/>
                  <a:ea typeface="MS PGothic" panose="020B0600070205080204" pitchFamily="50" charset="-128"/>
                </a:rPr>
                <a:t>Temperature</a:t>
              </a:r>
              <a:r>
                <a:rPr lang="fr-FR" altLang="ja-JP" sz="1400" b="1" i="1" dirty="0">
                  <a:solidFill>
                    <a:schemeClr val="accent2"/>
                  </a:solidFill>
                  <a:latin typeface="Times" panose="02020603050405020304" pitchFamily="18" charset="0"/>
                  <a:ea typeface="MS PGothic" panose="020B0600070205080204" pitchFamily="50" charset="-128"/>
                </a:rPr>
                <a:t> </a:t>
              </a:r>
              <a:r>
                <a:rPr lang="fr-FR" altLang="ja-JP" sz="1400" b="1" i="1" dirty="0" err="1">
                  <a:solidFill>
                    <a:schemeClr val="accent2"/>
                  </a:solidFill>
                  <a:latin typeface="Times" panose="02020603050405020304" pitchFamily="18" charset="0"/>
                  <a:ea typeface="MS PGothic" panose="020B0600070205080204" pitchFamily="50" charset="-128"/>
                </a:rPr>
                <a:t>Reactor</a:t>
              </a:r>
              <a:endParaRPr lang="fr-FR" altLang="ja-JP" sz="1400" b="1" i="1" dirty="0">
                <a:solidFill>
                  <a:schemeClr val="accent2"/>
                </a:solidFill>
                <a:latin typeface="Times" panose="02020603050405020304" pitchFamily="18" charset="0"/>
                <a:ea typeface="MS PGothic" panose="020B0600070205080204" pitchFamily="50" charset="-128"/>
              </a:endParaRPr>
            </a:p>
          </p:txBody>
        </p:sp>
      </p:grpSp>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smtClean="0">
                <a:solidFill>
                  <a:schemeClr val="tx1"/>
                </a:solidFill>
                <a:latin typeface="Meiryo UI" panose="020B0604030504040204" pitchFamily="50" charset="-128"/>
                <a:ea typeface="Meiryo UI" panose="020B0604030504040204" pitchFamily="50" charset="-128"/>
              </a:rPr>
              <a:t>原子力も集中から分散へトレンド・シフト</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次世代原子力</a:t>
            </a:r>
            <a:endParaRPr kumimoji="1" lang="ja-JP" altLang="en-US" sz="1600" dirty="0">
              <a:latin typeface="Meiryo UI" panose="020B0604030504040204" pitchFamily="50" charset="-128"/>
              <a:ea typeface="Meiryo UI" panose="020B0604030504040204" pitchFamily="50" charset="-128"/>
            </a:endParaRPr>
          </a:p>
        </p:txBody>
      </p:sp>
      <p:pic>
        <p:nvPicPr>
          <p:cNvPr id="8" name="図 3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1090175" y="627605"/>
            <a:ext cx="7730766" cy="523220"/>
          </a:xfrm>
          <a:prstGeom prst="rect">
            <a:avLst/>
          </a:prstGeom>
          <a:noFill/>
        </p:spPr>
        <p:txBody>
          <a:bodyPr wrap="square" rtlCol="0">
            <a:spAutoFit/>
          </a:bodyPr>
          <a:lstStyle/>
          <a:p>
            <a:r>
              <a:rPr kumimoji="1" lang="ja-JP" altLang="en-US" sz="2800" b="1" u="sng" dirty="0" smtClean="0">
                <a:latin typeface="Meiryo UI" panose="020B0604030504040204" pitchFamily="50" charset="-128"/>
                <a:ea typeface="Meiryo UI" panose="020B0604030504040204" pitchFamily="50" charset="-128"/>
              </a:rPr>
              <a:t>★</a:t>
            </a:r>
            <a:r>
              <a:rPr kumimoji="1" lang="ja-JP" altLang="en-US" sz="2800" b="1" u="sng" dirty="0" smtClean="0">
                <a:solidFill>
                  <a:srgbClr val="FF0000"/>
                </a:solidFill>
                <a:latin typeface="Meiryo UI" panose="020B0604030504040204" pitchFamily="50" charset="-128"/>
                <a:ea typeface="Meiryo UI" panose="020B0604030504040204" pitchFamily="50" charset="-128"/>
              </a:rPr>
              <a:t>米国が核セキュリティ政策を昨年秋に変更</a:t>
            </a:r>
            <a:r>
              <a:rPr kumimoji="1" lang="ja-JP" altLang="en-US" sz="2800" b="1" u="sng" dirty="0" smtClean="0">
                <a:latin typeface="Meiryo UI" panose="020B0604030504040204" pitchFamily="50" charset="-128"/>
                <a:ea typeface="Meiryo UI" panose="020B0604030504040204" pitchFamily="50" charset="-128"/>
              </a:rPr>
              <a:t>！</a:t>
            </a:r>
            <a:endParaRPr kumimoji="1" lang="ja-JP" altLang="en-US" sz="2800" b="1" u="sng" dirty="0">
              <a:latin typeface="Meiryo UI" panose="020B0604030504040204" pitchFamily="50" charset="-128"/>
              <a:ea typeface="Meiryo UI" panose="020B0604030504040204" pitchFamily="50" charset="-128"/>
            </a:endParaRPr>
          </a:p>
        </p:txBody>
      </p:sp>
      <p:sp>
        <p:nvSpPr>
          <p:cNvPr id="3" name="右矢印 2"/>
          <p:cNvSpPr/>
          <p:nvPr/>
        </p:nvSpPr>
        <p:spPr>
          <a:xfrm>
            <a:off x="7991160" y="644412"/>
            <a:ext cx="748145" cy="510639"/>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722489" y="613780"/>
            <a:ext cx="3535418" cy="523220"/>
          </a:xfrm>
          <a:prstGeom prst="rect">
            <a:avLst/>
          </a:prstGeom>
          <a:noFill/>
        </p:spPr>
        <p:txBody>
          <a:bodyPr wrap="square" rtlCol="0">
            <a:spAutoFit/>
          </a:bodyPr>
          <a:lstStyle/>
          <a:p>
            <a:r>
              <a:rPr kumimoji="1" lang="ja-JP" altLang="en-US" sz="2800" b="1" u="sng" dirty="0" smtClean="0">
                <a:solidFill>
                  <a:srgbClr val="FF0000"/>
                </a:solidFill>
                <a:latin typeface="Meiryo UI" panose="020B0604030504040204" pitchFamily="50" charset="-128"/>
                <a:ea typeface="Meiryo UI" panose="020B0604030504040204" pitchFamily="50" charset="-128"/>
              </a:rPr>
              <a:t>液体核燃料</a:t>
            </a:r>
            <a:r>
              <a:rPr kumimoji="1" lang="ja-JP" altLang="en-US" sz="2800" b="1" u="sng" dirty="0" smtClean="0">
                <a:latin typeface="Meiryo UI" panose="020B0604030504040204" pitchFamily="50" charset="-128"/>
                <a:ea typeface="Meiryo UI" panose="020B0604030504040204" pitchFamily="50" charset="-128"/>
              </a:rPr>
              <a:t>容認</a:t>
            </a:r>
            <a:endParaRPr kumimoji="1" lang="ja-JP" altLang="en-US" sz="2800" dirty="0">
              <a:latin typeface="Meiryo UI" panose="020B0604030504040204" pitchFamily="50" charset="-128"/>
              <a:ea typeface="Meiryo UI" panose="020B0604030504040204" pitchFamily="50" charset="-128"/>
            </a:endParaRPr>
          </a:p>
        </p:txBody>
      </p:sp>
      <p:sp>
        <p:nvSpPr>
          <p:cNvPr id="5" name="角丸四角形 4"/>
          <p:cNvSpPr/>
          <p:nvPr/>
        </p:nvSpPr>
        <p:spPr>
          <a:xfrm>
            <a:off x="7608090" y="4255480"/>
            <a:ext cx="3802456" cy="25445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p:cNvSpPr/>
          <p:nvPr/>
        </p:nvSpPr>
        <p:spPr>
          <a:xfrm>
            <a:off x="7608089" y="1325794"/>
            <a:ext cx="3696511" cy="270332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p:cNvSpPr/>
          <p:nvPr/>
        </p:nvSpPr>
        <p:spPr>
          <a:xfrm>
            <a:off x="1462508" y="1834483"/>
            <a:ext cx="2173600" cy="1685948"/>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a:off x="1246758" y="4379818"/>
            <a:ext cx="2173600" cy="1685948"/>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36"/>
          <p:cNvSpPr/>
          <p:nvPr/>
        </p:nvSpPr>
        <p:spPr>
          <a:xfrm>
            <a:off x="4692078" y="1834483"/>
            <a:ext cx="2173600" cy="1685948"/>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p:cNvSpPr/>
          <p:nvPr/>
        </p:nvSpPr>
        <p:spPr>
          <a:xfrm>
            <a:off x="4684696" y="4306668"/>
            <a:ext cx="2173600" cy="1685948"/>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E0111AC5-7BD5-411B-8205-861CC0B8AE82}" type="slidenum">
              <a:rPr kumimoji="1" lang="ja-JP" altLang="en-US" smtClean="0"/>
              <a:t>2</a:t>
            </a:fld>
            <a:endParaRPr kumimoji="1" lang="ja-JP" altLang="en-US"/>
          </a:p>
        </p:txBody>
      </p:sp>
      <p:sp>
        <p:nvSpPr>
          <p:cNvPr id="6" name="正方形/長方形 5"/>
          <p:cNvSpPr/>
          <p:nvPr/>
        </p:nvSpPr>
        <p:spPr>
          <a:xfrm>
            <a:off x="-26201" y="6629854"/>
            <a:ext cx="4380526" cy="235056"/>
          </a:xfrm>
          <a:prstGeom prst="rect">
            <a:avLst/>
          </a:prstGeom>
        </p:spPr>
        <p:txBody>
          <a:bodyPr wrap="square">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smtClean="0">
                <a:latin typeface="Meiryo UI" panose="020B0604030504040204" pitchFamily="50" charset="-128"/>
                <a:ea typeface="Meiryo UI" panose="020B0604030504040204" pitchFamily="50" charset="-128"/>
              </a:rPr>
              <a:t>https</a:t>
            </a:r>
            <a:r>
              <a:rPr lang="en-US" altLang="ja-JP" sz="900" dirty="0">
                <a:latin typeface="Meiryo UI" panose="020B0604030504040204" pitchFamily="50" charset="-128"/>
                <a:ea typeface="Meiryo UI" panose="020B0604030504040204" pitchFamily="50" charset="-128"/>
              </a:rPr>
              <a:t>://www.gen-4.org/gif/jcms/c_59461/generation-iv-systems</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29890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125730"/>
            <a:ext cx="12191999" cy="337415"/>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524" dirty="0">
                <a:solidFill>
                  <a:schemeClr val="bg1"/>
                </a:solidFill>
                <a:latin typeface="Meiryo UI" panose="020B0604030504040204" pitchFamily="50" charset="-128"/>
                <a:ea typeface="Meiryo UI" panose="020B0604030504040204" pitchFamily="50" charset="-128"/>
              </a:rPr>
              <a:t>三菱電気は、海外勢と連携し打開を図る</a:t>
            </a:r>
          </a:p>
        </p:txBody>
      </p:sp>
      <p:pic>
        <p:nvPicPr>
          <p:cNvPr id="31749" name="図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64644" y="488346"/>
            <a:ext cx="4662714"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テキスト ボックス 2"/>
          <p:cNvSpPr txBox="1">
            <a:spLocks noChangeArrowheads="1"/>
          </p:cNvSpPr>
          <p:nvPr/>
        </p:nvSpPr>
        <p:spPr bwMode="auto">
          <a:xfrm>
            <a:off x="1298726" y="6596441"/>
            <a:ext cx="2396370"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（出典）日本経済新聞（</a:t>
            </a:r>
            <a:r>
              <a:rPr lang="en-US" altLang="ja-JP" sz="857">
                <a:latin typeface="Meiryo UI" panose="020B0604030504040204" pitchFamily="50" charset="-128"/>
                <a:ea typeface="Meiryo UI" panose="020B0604030504040204" pitchFamily="50" charset="-128"/>
              </a:rPr>
              <a:t>2017</a:t>
            </a:r>
            <a:r>
              <a:rPr lang="ja-JP" altLang="en-US" sz="857">
                <a:latin typeface="Meiryo UI" panose="020B0604030504040204" pitchFamily="50" charset="-128"/>
                <a:ea typeface="Meiryo UI" panose="020B0604030504040204" pitchFamily="50" charset="-128"/>
              </a:rPr>
              <a:t>年</a:t>
            </a:r>
            <a:r>
              <a:rPr lang="en-US" altLang="ja-JP" sz="857">
                <a:latin typeface="Meiryo UI" panose="020B0604030504040204" pitchFamily="50" charset="-128"/>
                <a:ea typeface="Meiryo UI" panose="020B0604030504040204" pitchFamily="50" charset="-128"/>
              </a:rPr>
              <a:t>7</a:t>
            </a:r>
            <a:r>
              <a:rPr lang="ja-JP" altLang="en-US" sz="857">
                <a:latin typeface="Meiryo UI" panose="020B0604030504040204" pitchFamily="50" charset="-128"/>
                <a:ea typeface="Meiryo UI" panose="020B0604030504040204" pitchFamily="50" charset="-128"/>
              </a:rPr>
              <a:t>月</a:t>
            </a:r>
            <a:r>
              <a:rPr lang="en-US" altLang="ja-JP" sz="857">
                <a:latin typeface="Meiryo UI" panose="020B0604030504040204" pitchFamily="50" charset="-128"/>
                <a:ea typeface="Meiryo UI" panose="020B0604030504040204" pitchFamily="50" charset="-128"/>
              </a:rPr>
              <a:t>16</a:t>
            </a:r>
            <a:r>
              <a:rPr lang="ja-JP" altLang="en-US" sz="857">
                <a:latin typeface="Meiryo UI" panose="020B0604030504040204" pitchFamily="50" charset="-128"/>
                <a:ea typeface="Meiryo UI" panose="020B0604030504040204" pitchFamily="50" charset="-128"/>
              </a:rPr>
              <a:t>日）</a:t>
            </a:r>
          </a:p>
        </p:txBody>
      </p:sp>
    </p:spTree>
    <p:extLst>
      <p:ext uri="{BB962C8B-B14F-4D97-AF65-F5344CB8AC3E}">
        <p14:creationId xmlns:p14="http://schemas.microsoft.com/office/powerpoint/2010/main" val="786952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タイトル 1"/>
          <p:cNvSpPr txBox="1">
            <a:spLocks/>
          </p:cNvSpPr>
          <p:nvPr/>
        </p:nvSpPr>
        <p:spPr bwMode="auto">
          <a:xfrm>
            <a:off x="0" y="102483"/>
            <a:ext cx="12191999" cy="446197"/>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buFont typeface="Arial" panose="020B0604020202020204" pitchFamily="34" charset="0"/>
              <a:buNone/>
              <a:defRPr/>
            </a:pPr>
            <a:r>
              <a:rPr lang="ja-JP" altLang="en-US" sz="1800" dirty="0">
                <a:solidFill>
                  <a:schemeClr val="bg1"/>
                </a:solidFill>
                <a:latin typeface="Meiryo UI" panose="020B0604030504040204" pitchFamily="50" charset="-128"/>
                <a:ea typeface="Meiryo UI" panose="020B0604030504040204" pitchFamily="50" charset="-128"/>
              </a:rPr>
              <a:t>高レベル放射性廃棄物</a:t>
            </a:r>
          </a:p>
        </p:txBody>
      </p:sp>
      <p:sp>
        <p:nvSpPr>
          <p:cNvPr id="13317" name="スライド番号プレースホルダー 3"/>
          <p:cNvSpPr>
            <a:spLocks noGrp="1"/>
          </p:cNvSpPr>
          <p:nvPr>
            <p:ph type="sldNum" sz="quarter" idx="12"/>
          </p:nvPr>
        </p:nvSpPr>
        <p:spPr bwMode="auto">
          <a:xfrm>
            <a:off x="13687274" y="6183691"/>
            <a:ext cx="515559" cy="347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048">
                <a:solidFill>
                  <a:schemeClr val="tx1"/>
                </a:solidFill>
                <a:latin typeface="Calibri" panose="020F0502020204030204" pitchFamily="34" charset="0"/>
                <a:ea typeface="ＭＳ Ｐゴシック" panose="020B0600070205080204" pitchFamily="50" charset="-128"/>
              </a:defRPr>
            </a:lvl1pPr>
            <a:lvl2pPr marL="707586" indent="-272148">
              <a:spcBef>
                <a:spcPct val="20000"/>
              </a:spcBef>
              <a:buFont typeface="Arial" panose="020B0604020202020204" pitchFamily="34" charset="0"/>
              <a:buChar char="–"/>
              <a:defRPr kumimoji="1" sz="2667">
                <a:solidFill>
                  <a:schemeClr val="tx1"/>
                </a:solidFill>
                <a:latin typeface="Calibri" panose="020F0502020204030204" pitchFamily="34" charset="0"/>
                <a:ea typeface="ＭＳ Ｐゴシック" panose="020B0600070205080204" pitchFamily="50" charset="-128"/>
              </a:defRPr>
            </a:lvl2pPr>
            <a:lvl3pPr marL="1088593" indent="-217719">
              <a:spcBef>
                <a:spcPct val="20000"/>
              </a:spcBef>
              <a:buFont typeface="Arial" panose="020B0604020202020204" pitchFamily="34" charset="0"/>
              <a:buChar char="•"/>
              <a:defRPr kumimoji="1" sz="2286">
                <a:solidFill>
                  <a:schemeClr val="tx1"/>
                </a:solidFill>
                <a:latin typeface="Calibri" panose="020F0502020204030204" pitchFamily="34" charset="0"/>
                <a:ea typeface="ＭＳ Ｐゴシック" panose="020B0600070205080204" pitchFamily="50" charset="-128"/>
              </a:defRPr>
            </a:lvl3pPr>
            <a:lvl4pPr marL="1524030" indent="-217719">
              <a:spcBef>
                <a:spcPct val="20000"/>
              </a:spcBef>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4pPr>
            <a:lvl5pPr marL="1959468" indent="-217719">
              <a:spcBef>
                <a:spcPct val="20000"/>
              </a:spcBef>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5pPr>
            <a:lvl6pPr marL="2394905"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6pPr>
            <a:lvl7pPr marL="2830342"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7pPr>
            <a:lvl8pPr marL="3265780"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8pPr>
            <a:lvl9pPr marL="3701217"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74F87074-89FB-42E4-8640-EADC83E87640}" type="slidenum">
              <a:rPr lang="ja-JP" altLang="en-US" sz="1143">
                <a:solidFill>
                  <a:srgbClr val="898989"/>
                </a:solidFill>
              </a:rPr>
              <a:pPr>
                <a:spcBef>
                  <a:spcPct val="0"/>
                </a:spcBef>
                <a:buFontTx/>
                <a:buNone/>
              </a:pPr>
              <a:t>21</a:t>
            </a:fld>
            <a:endParaRPr lang="ja-JP" altLang="en-US" sz="1143">
              <a:solidFill>
                <a:srgbClr val="898989"/>
              </a:solidFill>
            </a:endParaRPr>
          </a:p>
        </p:txBody>
      </p:sp>
      <p:sp>
        <p:nvSpPr>
          <p:cNvPr id="91" name="object 2"/>
          <p:cNvSpPr txBox="1"/>
          <p:nvPr/>
        </p:nvSpPr>
        <p:spPr>
          <a:xfrm>
            <a:off x="2373691" y="831548"/>
            <a:ext cx="7547429" cy="564257"/>
          </a:xfrm>
          <a:prstGeom prst="rect">
            <a:avLst/>
          </a:prstGeom>
        </p:spPr>
        <p:txBody>
          <a:bodyPr lIns="0" tIns="0" rIns="0" bIns="0">
            <a:spAutoFit/>
          </a:bodyPr>
          <a:lstStyle/>
          <a:p>
            <a:pPr marL="12095">
              <a:lnSpc>
                <a:spcPts val="4438"/>
              </a:lnSpc>
              <a:defRPr/>
            </a:pPr>
            <a:r>
              <a:rPr sz="3429" spc="86" dirty="0">
                <a:solidFill>
                  <a:srgbClr val="413B29"/>
                </a:solidFill>
                <a:latin typeface="Meiryo UI" panose="020B0604030504040204" pitchFamily="50" charset="-128"/>
                <a:ea typeface="Meiryo UI" panose="020B0604030504040204" pitchFamily="50" charset="-128"/>
                <a:cs typeface="Arial"/>
              </a:rPr>
              <a:t>U235</a:t>
            </a:r>
            <a:r>
              <a:rPr sz="1905" spc="86" dirty="0">
                <a:solidFill>
                  <a:srgbClr val="413B29"/>
                </a:solidFill>
                <a:latin typeface="Meiryo UI" panose="020B0604030504040204" pitchFamily="50" charset="-128"/>
                <a:ea typeface="Meiryo UI" panose="020B0604030504040204" pitchFamily="50" charset="-128"/>
                <a:cs typeface="MS UI Gothic"/>
              </a:rPr>
              <a:t>→</a:t>
            </a:r>
            <a:r>
              <a:rPr sz="1905" spc="86" dirty="0">
                <a:solidFill>
                  <a:srgbClr val="413B29"/>
                </a:solidFill>
                <a:latin typeface="Meiryo UI" panose="020B0604030504040204" pitchFamily="50" charset="-128"/>
                <a:ea typeface="Meiryo UI" panose="020B0604030504040204" pitchFamily="50" charset="-128"/>
                <a:cs typeface="Arial"/>
              </a:rPr>
              <a:t>U236</a:t>
            </a:r>
            <a:r>
              <a:rPr sz="1905" spc="86" dirty="0">
                <a:solidFill>
                  <a:srgbClr val="413B29"/>
                </a:solidFill>
                <a:latin typeface="Meiryo UI" panose="020B0604030504040204" pitchFamily="50" charset="-128"/>
                <a:ea typeface="Meiryo UI" panose="020B0604030504040204" pitchFamily="50" charset="-128"/>
                <a:cs typeface="MS UI Gothic"/>
              </a:rPr>
              <a:t>→</a:t>
            </a:r>
            <a:r>
              <a:rPr sz="1905" spc="86" dirty="0">
                <a:solidFill>
                  <a:srgbClr val="413B29"/>
                </a:solidFill>
                <a:latin typeface="Meiryo UI" panose="020B0604030504040204" pitchFamily="50" charset="-128"/>
                <a:ea typeface="Meiryo UI" panose="020B0604030504040204" pitchFamily="50" charset="-128"/>
                <a:cs typeface="Arial"/>
              </a:rPr>
              <a:t>U237</a:t>
            </a:r>
            <a:r>
              <a:rPr sz="1905" spc="86" dirty="0">
                <a:solidFill>
                  <a:srgbClr val="413B29"/>
                </a:solidFill>
                <a:latin typeface="Meiryo UI" panose="020B0604030504040204" pitchFamily="50" charset="-128"/>
                <a:ea typeface="Meiryo UI" panose="020B0604030504040204" pitchFamily="50" charset="-128"/>
                <a:cs typeface="MS UI Gothic"/>
              </a:rPr>
              <a:t>→</a:t>
            </a:r>
            <a:r>
              <a:rPr sz="1905" b="1" u="sng" spc="86" dirty="0">
                <a:solidFill>
                  <a:srgbClr val="FF0000"/>
                </a:solidFill>
                <a:latin typeface="Meiryo UI" panose="020B0604030504040204" pitchFamily="50" charset="-128"/>
                <a:ea typeface="Meiryo UI" panose="020B0604030504040204" pitchFamily="50" charset="-128"/>
                <a:cs typeface="Arial"/>
              </a:rPr>
              <a:t>Np237</a:t>
            </a:r>
            <a:r>
              <a:rPr sz="1333" spc="86" dirty="0">
                <a:solidFill>
                  <a:srgbClr val="413B29"/>
                </a:solidFill>
                <a:latin typeface="Meiryo UI" panose="020B0604030504040204" pitchFamily="50" charset="-128"/>
                <a:ea typeface="Meiryo UI" panose="020B0604030504040204" pitchFamily="50" charset="-128"/>
                <a:cs typeface="Arial"/>
              </a:rPr>
              <a:t>(</a:t>
            </a:r>
            <a:r>
              <a:rPr sz="1333" spc="86" dirty="0">
                <a:solidFill>
                  <a:srgbClr val="413B29"/>
                </a:solidFill>
                <a:latin typeface="Meiryo UI" panose="020B0604030504040204" pitchFamily="50" charset="-128"/>
                <a:ea typeface="Meiryo UI" panose="020B0604030504040204" pitchFamily="50" charset="-128"/>
                <a:cs typeface="MS UI Gothic"/>
              </a:rPr>
              <a:t>ネプツニウム</a:t>
            </a:r>
            <a:r>
              <a:rPr sz="1333" spc="86" dirty="0">
                <a:solidFill>
                  <a:srgbClr val="413B29"/>
                </a:solidFill>
                <a:latin typeface="Meiryo UI" panose="020B0604030504040204" pitchFamily="50" charset="-128"/>
                <a:ea typeface="Meiryo UI" panose="020B0604030504040204" pitchFamily="50" charset="-128"/>
                <a:cs typeface="Arial"/>
              </a:rPr>
              <a:t>:</a:t>
            </a:r>
            <a:r>
              <a:rPr sz="1333" b="1" spc="86" dirty="0">
                <a:solidFill>
                  <a:srgbClr val="413B29"/>
                </a:solidFill>
                <a:latin typeface="Meiryo UI" panose="020B0604030504040204" pitchFamily="50" charset="-128"/>
                <a:ea typeface="Meiryo UI" panose="020B0604030504040204" pitchFamily="50" charset="-128"/>
                <a:cs typeface="MS UI Gothic"/>
              </a:rPr>
              <a:t>半減期</a:t>
            </a:r>
            <a:r>
              <a:rPr sz="1333" b="1" spc="86" dirty="0">
                <a:solidFill>
                  <a:srgbClr val="413B29"/>
                </a:solidFill>
                <a:latin typeface="Meiryo UI" panose="020B0604030504040204" pitchFamily="50" charset="-128"/>
                <a:ea typeface="Meiryo UI" panose="020B0604030504040204" pitchFamily="50" charset="-128"/>
                <a:cs typeface="Arial"/>
              </a:rPr>
              <a:t>214</a:t>
            </a:r>
            <a:r>
              <a:rPr sz="1333" b="1" spc="86" dirty="0">
                <a:solidFill>
                  <a:srgbClr val="413B29"/>
                </a:solidFill>
                <a:latin typeface="Meiryo UI" panose="020B0604030504040204" pitchFamily="50" charset="-128"/>
                <a:ea typeface="Meiryo UI" panose="020B0604030504040204" pitchFamily="50" charset="-128"/>
                <a:cs typeface="MS UI Gothic"/>
              </a:rPr>
              <a:t>万年</a:t>
            </a:r>
            <a:r>
              <a:rPr sz="1333" spc="86" dirty="0">
                <a:solidFill>
                  <a:srgbClr val="413B29"/>
                </a:solidFill>
                <a:latin typeface="Meiryo UI" panose="020B0604030504040204" pitchFamily="50" charset="-128"/>
                <a:ea typeface="Meiryo UI" panose="020B0604030504040204" pitchFamily="50" charset="-128"/>
                <a:cs typeface="Arial"/>
              </a:rPr>
              <a:t>)</a:t>
            </a:r>
            <a:endParaRPr sz="1333" dirty="0">
              <a:latin typeface="Meiryo UI" panose="020B0604030504040204" pitchFamily="50" charset="-128"/>
              <a:ea typeface="Meiryo UI" panose="020B0604030504040204" pitchFamily="50" charset="-128"/>
              <a:cs typeface="Arial"/>
            </a:endParaRPr>
          </a:p>
        </p:txBody>
      </p:sp>
      <p:sp>
        <p:nvSpPr>
          <p:cNvPr id="93" name="object 3"/>
          <p:cNvSpPr txBox="1"/>
          <p:nvPr/>
        </p:nvSpPr>
        <p:spPr>
          <a:xfrm>
            <a:off x="2540001" y="1868715"/>
            <a:ext cx="1303262" cy="461665"/>
          </a:xfrm>
          <a:prstGeom prst="rect">
            <a:avLst/>
          </a:prstGeom>
        </p:spPr>
        <p:txBody>
          <a:bodyPr lIns="0" tIns="0" rIns="0" bIns="0">
            <a:spAutoFit/>
          </a:bodyPr>
          <a:lstStyle/>
          <a:p>
            <a:pPr marL="12095">
              <a:lnSpc>
                <a:spcPts val="3572"/>
              </a:lnSpc>
              <a:defRPr/>
            </a:pPr>
            <a:r>
              <a:rPr sz="3048" spc="71" dirty="0">
                <a:solidFill>
                  <a:srgbClr val="413B29"/>
                </a:solidFill>
                <a:latin typeface="Meiryo UI" panose="020B0604030504040204" pitchFamily="50" charset="-128"/>
                <a:ea typeface="Meiryo UI" panose="020B0604030504040204" pitchFamily="50" charset="-128"/>
                <a:cs typeface="Arial"/>
              </a:rPr>
              <a:t>U238</a:t>
            </a:r>
            <a:endParaRPr sz="3048" dirty="0">
              <a:latin typeface="Meiryo UI" panose="020B0604030504040204" pitchFamily="50" charset="-128"/>
              <a:ea typeface="Meiryo UI" panose="020B0604030504040204" pitchFamily="50" charset="-128"/>
              <a:cs typeface="Arial"/>
            </a:endParaRPr>
          </a:p>
        </p:txBody>
      </p:sp>
      <p:sp>
        <p:nvSpPr>
          <p:cNvPr id="94" name="object 4"/>
          <p:cNvSpPr txBox="1"/>
          <p:nvPr/>
        </p:nvSpPr>
        <p:spPr>
          <a:xfrm>
            <a:off x="3589263" y="1957917"/>
            <a:ext cx="7219345" cy="294953"/>
          </a:xfrm>
          <a:prstGeom prst="rect">
            <a:avLst/>
          </a:prstGeom>
        </p:spPr>
        <p:txBody>
          <a:bodyPr lIns="0" tIns="0" rIns="0" bIns="0">
            <a:spAutoFit/>
          </a:bodyPr>
          <a:lstStyle/>
          <a:p>
            <a:pPr marL="12095">
              <a:lnSpc>
                <a:spcPts val="2271"/>
              </a:lnSpc>
              <a:defRPr/>
            </a:pP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U239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Np239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b="1" u="sng" spc="24" dirty="0">
                <a:solidFill>
                  <a:srgbClr val="413B29"/>
                </a:solidFill>
                <a:latin typeface="Meiryo UI" panose="020B0604030504040204" pitchFamily="50" charset="-128"/>
                <a:ea typeface="Meiryo UI" panose="020B0604030504040204" pitchFamily="50" charset="-128"/>
                <a:cs typeface="Arial"/>
              </a:rPr>
              <a:t>Pu240</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Pu241</a:t>
            </a:r>
            <a:r>
              <a:rPr sz="1905" spc="24" dirty="0">
                <a:solidFill>
                  <a:srgbClr val="413B29"/>
                </a:solidFill>
                <a:latin typeface="Meiryo UI" panose="020B0604030504040204" pitchFamily="50" charset="-128"/>
                <a:ea typeface="Meiryo UI" panose="020B0604030504040204" pitchFamily="50" charset="-128"/>
                <a:cs typeface="MS UI Gothic"/>
              </a:rPr>
              <a:t>→</a:t>
            </a:r>
            <a:r>
              <a:rPr sz="1905" b="1" u="sng" spc="24" dirty="0">
                <a:solidFill>
                  <a:srgbClr val="413B29"/>
                </a:solidFill>
                <a:latin typeface="Meiryo UI" panose="020B0604030504040204" pitchFamily="50" charset="-128"/>
                <a:ea typeface="Meiryo UI" panose="020B0604030504040204" pitchFamily="50" charset="-128"/>
                <a:cs typeface="Arial"/>
              </a:rPr>
              <a:t>Pu242</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Pu243</a:t>
            </a:r>
            <a:endParaRPr sz="1905" dirty="0">
              <a:latin typeface="Meiryo UI" panose="020B0604030504040204" pitchFamily="50" charset="-128"/>
              <a:ea typeface="Meiryo UI" panose="020B0604030504040204" pitchFamily="50" charset="-128"/>
              <a:cs typeface="Arial"/>
            </a:endParaRPr>
          </a:p>
        </p:txBody>
      </p:sp>
      <p:sp>
        <p:nvSpPr>
          <p:cNvPr id="95" name="object 5"/>
          <p:cNvSpPr txBox="1"/>
          <p:nvPr/>
        </p:nvSpPr>
        <p:spPr>
          <a:xfrm>
            <a:off x="9496274" y="3800929"/>
            <a:ext cx="914703" cy="294953"/>
          </a:xfrm>
          <a:prstGeom prst="rect">
            <a:avLst/>
          </a:prstGeom>
        </p:spPr>
        <p:txBody>
          <a:bodyPr lIns="0" tIns="0" rIns="0" bIns="0">
            <a:spAutoFit/>
          </a:bodyPr>
          <a:lstStyle/>
          <a:p>
            <a:pPr marL="12095">
              <a:lnSpc>
                <a:spcPts val="2271"/>
              </a:lnSpc>
              <a:defRPr/>
            </a:pPr>
            <a:r>
              <a:rPr sz="1905" b="1" u="sng" spc="-214" dirty="0">
                <a:solidFill>
                  <a:srgbClr val="FF0000"/>
                </a:solidFill>
                <a:latin typeface="Meiryo UI" panose="020B0604030504040204" pitchFamily="50" charset="-128"/>
                <a:ea typeface="Meiryo UI" panose="020B0604030504040204" pitchFamily="50" charset="-128"/>
                <a:cs typeface="Arial"/>
              </a:rPr>
              <a:t>P</a:t>
            </a:r>
            <a:r>
              <a:rPr sz="1905" b="1" u="sng" spc="-105" dirty="0">
                <a:solidFill>
                  <a:srgbClr val="FF0000"/>
                </a:solidFill>
                <a:latin typeface="Meiryo UI" panose="020B0604030504040204" pitchFamily="50" charset="-128"/>
                <a:ea typeface="Meiryo UI" panose="020B0604030504040204" pitchFamily="50" charset="-128"/>
                <a:cs typeface="Arial"/>
              </a:rPr>
              <a:t>u</a:t>
            </a:r>
            <a:r>
              <a:rPr sz="1905" b="1" u="sng" spc="138" dirty="0">
                <a:solidFill>
                  <a:srgbClr val="FF0000"/>
                </a:solidFill>
                <a:latin typeface="Meiryo UI" panose="020B0604030504040204" pitchFamily="50" charset="-128"/>
                <a:ea typeface="Meiryo UI" panose="020B0604030504040204" pitchFamily="50" charset="-128"/>
                <a:cs typeface="Arial"/>
              </a:rPr>
              <a:t>24</a:t>
            </a:r>
            <a:r>
              <a:rPr sz="1905" b="1" u="sng" spc="148" dirty="0">
                <a:solidFill>
                  <a:srgbClr val="FF0000"/>
                </a:solidFill>
                <a:latin typeface="Meiryo UI" panose="020B0604030504040204" pitchFamily="50" charset="-128"/>
                <a:ea typeface="Meiryo UI" panose="020B0604030504040204" pitchFamily="50" charset="-128"/>
                <a:cs typeface="Arial"/>
              </a:rPr>
              <a:t>0</a:t>
            </a:r>
            <a:endParaRPr sz="1905" b="1" u="sng" dirty="0">
              <a:solidFill>
                <a:srgbClr val="FF0000"/>
              </a:solidFill>
              <a:latin typeface="Meiryo UI" panose="020B0604030504040204" pitchFamily="50" charset="-128"/>
              <a:ea typeface="Meiryo UI" panose="020B0604030504040204" pitchFamily="50" charset="-128"/>
              <a:cs typeface="Arial"/>
            </a:endParaRPr>
          </a:p>
        </p:txBody>
      </p:sp>
      <p:sp>
        <p:nvSpPr>
          <p:cNvPr id="13322" name="object 10"/>
          <p:cNvSpPr>
            <a:spLocks/>
          </p:cNvSpPr>
          <p:nvPr/>
        </p:nvSpPr>
        <p:spPr bwMode="auto">
          <a:xfrm>
            <a:off x="2299608" y="755953"/>
            <a:ext cx="1377346" cy="1749274"/>
          </a:xfrm>
          <a:custGeom>
            <a:avLst/>
            <a:gdLst>
              <a:gd name="T0" fmla="*/ 0 w 1368425"/>
              <a:gd name="T1" fmla="*/ 1497645 h 1965960"/>
              <a:gd name="T2" fmla="*/ 1706811 w 1368425"/>
              <a:gd name="T3" fmla="*/ 1497645 h 1965960"/>
              <a:gd name="T4" fmla="*/ 1706811 w 1368425"/>
              <a:gd name="T5" fmla="*/ 0 h 1965960"/>
              <a:gd name="T6" fmla="*/ 0 w 1368425"/>
              <a:gd name="T7" fmla="*/ 0 h 1965960"/>
              <a:gd name="T8" fmla="*/ 0 w 1368425"/>
              <a:gd name="T9" fmla="*/ 1497645 h 1965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8425" h="1965960">
                <a:moveTo>
                  <a:pt x="0" y="1965706"/>
                </a:moveTo>
                <a:lnTo>
                  <a:pt x="1368170" y="1965706"/>
                </a:lnTo>
                <a:lnTo>
                  <a:pt x="1368170" y="0"/>
                </a:lnTo>
                <a:lnTo>
                  <a:pt x="0" y="0"/>
                </a:lnTo>
                <a:lnTo>
                  <a:pt x="0" y="1965706"/>
                </a:lnTo>
                <a:close/>
              </a:path>
            </a:pathLst>
          </a:custGeom>
          <a:noFill/>
          <a:ln w="3175">
            <a:solidFill>
              <a:srgbClr val="600404"/>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ja-JP" altLang="en-US" sz="1714"/>
          </a:p>
        </p:txBody>
      </p:sp>
      <p:sp>
        <p:nvSpPr>
          <p:cNvPr id="13323" name="object 13"/>
          <p:cNvSpPr txBox="1">
            <a:spLocks noChangeArrowheads="1"/>
          </p:cNvSpPr>
          <p:nvPr/>
        </p:nvSpPr>
        <p:spPr bwMode="auto">
          <a:xfrm>
            <a:off x="4204608" y="2556632"/>
            <a:ext cx="1517952"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lnSpc>
                <a:spcPts val="1643"/>
              </a:lnSpc>
              <a:spcBef>
                <a:spcPct val="0"/>
              </a:spcBef>
              <a:buNone/>
            </a:pPr>
            <a:r>
              <a:rPr lang="ja-JP"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rPr>
              <a:t>β崩壊</a:t>
            </a:r>
            <a:endParaRPr lang="en-US"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endParaRPr>
          </a:p>
          <a:p>
            <a:pPr algn="ctr">
              <a:lnSpc>
                <a:spcPts val="1643"/>
              </a:lnSpc>
              <a:spcBef>
                <a:spcPct val="0"/>
              </a:spcBef>
              <a:buNone/>
            </a:pPr>
            <a:r>
              <a:rPr lang="ja-JP" altLang="ja-JP" sz="952">
                <a:latin typeface="Meiryo UI" panose="020B0604030504040204" pitchFamily="50" charset="-128"/>
                <a:ea typeface="Meiryo UI" panose="020B0604030504040204" pitchFamily="50" charset="-128"/>
                <a:cs typeface="MS UI Gothic" panose="020B0600070205080204" pitchFamily="50" charset="-128"/>
              </a:rPr>
              <a:t>（電子を</a:t>
            </a:r>
            <a:r>
              <a:rPr lang="ja-JP" altLang="ja-JP" sz="952">
                <a:solidFill>
                  <a:srgbClr val="413B29"/>
                </a:solidFill>
                <a:latin typeface="Meiryo UI" panose="020B0604030504040204" pitchFamily="50" charset="-128"/>
                <a:ea typeface="Meiryo UI" panose="020B0604030504040204" pitchFamily="50" charset="-128"/>
                <a:cs typeface="MS UI Gothic" panose="020B0600070205080204" pitchFamily="50" charset="-128"/>
              </a:rPr>
              <a:t>放出</a:t>
            </a:r>
            <a:r>
              <a:rPr lang="ja-JP" altLang="ja-JP" sz="952">
                <a:latin typeface="Meiryo UI" panose="020B0604030504040204" pitchFamily="50" charset="-128"/>
                <a:ea typeface="Meiryo UI" panose="020B0604030504040204" pitchFamily="50" charset="-128"/>
                <a:cs typeface="Arial" panose="020B0604020202020204" pitchFamily="34" charset="0"/>
              </a:rPr>
              <a:t>)</a:t>
            </a:r>
          </a:p>
        </p:txBody>
      </p:sp>
      <p:sp>
        <p:nvSpPr>
          <p:cNvPr id="98" name="object 15"/>
          <p:cNvSpPr txBox="1"/>
          <p:nvPr/>
        </p:nvSpPr>
        <p:spPr>
          <a:xfrm>
            <a:off x="7187596" y="3070680"/>
            <a:ext cx="4730750" cy="293157"/>
          </a:xfrm>
          <a:prstGeom prst="rect">
            <a:avLst/>
          </a:prstGeom>
        </p:spPr>
        <p:txBody>
          <a:bodyPr lIns="0" tIns="0" rIns="0" bIns="0">
            <a:spAutoFit/>
          </a:bodyPr>
          <a:lstStyle/>
          <a:p>
            <a:pPr marL="12095">
              <a:defRPr/>
            </a:pPr>
            <a:r>
              <a:rPr sz="1905" spc="76" dirty="0">
                <a:solidFill>
                  <a:srgbClr val="413B29"/>
                </a:solidFill>
                <a:latin typeface="Meiryo UI" panose="020B0604030504040204" pitchFamily="50" charset="-128"/>
                <a:ea typeface="Meiryo UI" panose="020B0604030504040204" pitchFamily="50" charset="-128"/>
                <a:cs typeface="Arial"/>
              </a:rPr>
              <a:t>Am243</a:t>
            </a:r>
            <a:r>
              <a:rPr sz="1905" spc="76" dirty="0">
                <a:solidFill>
                  <a:srgbClr val="413B29"/>
                </a:solidFill>
                <a:latin typeface="Meiryo UI" panose="020B0604030504040204" pitchFamily="50" charset="-128"/>
                <a:ea typeface="Meiryo UI" panose="020B0604030504040204" pitchFamily="50" charset="-128"/>
                <a:cs typeface="MS UI Gothic"/>
              </a:rPr>
              <a:t>→</a:t>
            </a:r>
            <a:r>
              <a:rPr sz="1905" spc="76" dirty="0">
                <a:solidFill>
                  <a:srgbClr val="413B29"/>
                </a:solidFill>
                <a:latin typeface="Meiryo UI" panose="020B0604030504040204" pitchFamily="50" charset="-128"/>
                <a:ea typeface="Meiryo UI" panose="020B0604030504040204" pitchFamily="50" charset="-128"/>
                <a:cs typeface="Arial"/>
              </a:rPr>
              <a:t>Am244</a:t>
            </a:r>
            <a:r>
              <a:rPr sz="1905" spc="76" dirty="0">
                <a:solidFill>
                  <a:srgbClr val="413B29"/>
                </a:solidFill>
                <a:latin typeface="Meiryo UI" panose="020B0604030504040204" pitchFamily="50" charset="-128"/>
                <a:ea typeface="Meiryo UI" panose="020B0604030504040204" pitchFamily="50" charset="-128"/>
                <a:cs typeface="MS UI Gothic"/>
              </a:rPr>
              <a:t>→</a:t>
            </a:r>
            <a:r>
              <a:rPr sz="1905" b="1" u="sng" spc="76" dirty="0">
                <a:solidFill>
                  <a:srgbClr val="FF0000"/>
                </a:solidFill>
                <a:latin typeface="Meiryo UI" panose="020B0604030504040204" pitchFamily="50" charset="-128"/>
                <a:ea typeface="Meiryo UI" panose="020B0604030504040204" pitchFamily="50" charset="-128"/>
                <a:cs typeface="Arial"/>
              </a:rPr>
              <a:t>Cm244</a:t>
            </a:r>
            <a:endParaRPr sz="1000" dirty="0">
              <a:latin typeface="Meiryo UI" panose="020B0604030504040204" pitchFamily="50" charset="-128"/>
              <a:ea typeface="Meiryo UI" panose="020B0604030504040204" pitchFamily="50" charset="-128"/>
              <a:cs typeface="Arial"/>
            </a:endParaRPr>
          </a:p>
        </p:txBody>
      </p:sp>
      <p:sp>
        <p:nvSpPr>
          <p:cNvPr id="99" name="object 18"/>
          <p:cNvSpPr txBox="1"/>
          <p:nvPr/>
        </p:nvSpPr>
        <p:spPr>
          <a:xfrm>
            <a:off x="2438704" y="1328965"/>
            <a:ext cx="1238250" cy="175882"/>
          </a:xfrm>
          <a:prstGeom prst="rect">
            <a:avLst/>
          </a:prstGeom>
        </p:spPr>
        <p:txBody>
          <a:bodyPr lIns="0" tIns="0" rIns="0" bIns="0">
            <a:spAutoFit/>
          </a:bodyPr>
          <a:lstStyle/>
          <a:p>
            <a:pPr marL="12095">
              <a:defRPr/>
            </a:pPr>
            <a:r>
              <a:rPr sz="1143" spc="218" dirty="0">
                <a:solidFill>
                  <a:srgbClr val="413B29"/>
                </a:solidFill>
                <a:latin typeface="Meiryo UI" panose="020B0604030504040204" pitchFamily="50" charset="-128"/>
                <a:ea typeface="Meiryo UI" panose="020B0604030504040204" pitchFamily="50" charset="-128"/>
                <a:cs typeface="MS UI Gothic"/>
              </a:rPr>
              <a:t>（</a:t>
            </a:r>
            <a:r>
              <a:rPr sz="1143" spc="218" dirty="0" err="1">
                <a:solidFill>
                  <a:srgbClr val="413B29"/>
                </a:solidFill>
                <a:latin typeface="Meiryo UI" panose="020B0604030504040204" pitchFamily="50" charset="-128"/>
                <a:ea typeface="Meiryo UI" panose="020B0604030504040204" pitchFamily="50" charset="-128"/>
                <a:cs typeface="MS UI Gothic"/>
              </a:rPr>
              <a:t>濃縮</a:t>
            </a:r>
            <a:r>
              <a:rPr lang="ja-JP" altLang="en-US" sz="1143" spc="218" dirty="0">
                <a:solidFill>
                  <a:srgbClr val="413B29"/>
                </a:solidFill>
                <a:latin typeface="Meiryo UI" panose="020B0604030504040204" pitchFamily="50" charset="-128"/>
                <a:ea typeface="Meiryo UI" panose="020B0604030504040204" pitchFamily="50" charset="-128"/>
                <a:cs typeface="MS UI Gothic"/>
              </a:rPr>
              <a:t>が</a:t>
            </a:r>
            <a:r>
              <a:rPr sz="1143" spc="218" dirty="0" err="1">
                <a:solidFill>
                  <a:srgbClr val="413B29"/>
                </a:solidFill>
                <a:latin typeface="Meiryo UI" panose="020B0604030504040204" pitchFamily="50" charset="-128"/>
                <a:ea typeface="Meiryo UI" panose="020B0604030504040204" pitchFamily="50" charset="-128"/>
                <a:cs typeface="MS UI Gothic"/>
              </a:rPr>
              <a:t>必要</a:t>
            </a:r>
            <a:r>
              <a:rPr lang="ja-JP" altLang="en-US" sz="1143" spc="218" dirty="0">
                <a:solidFill>
                  <a:srgbClr val="413B29"/>
                </a:solidFill>
                <a:latin typeface="Meiryo UI" panose="020B0604030504040204" pitchFamily="50" charset="-128"/>
                <a:ea typeface="Meiryo UI" panose="020B0604030504040204" pitchFamily="50" charset="-128"/>
                <a:cs typeface="MS UI Gothic"/>
              </a:rPr>
              <a:t>）</a:t>
            </a:r>
            <a:endParaRPr sz="1143" dirty="0">
              <a:latin typeface="Meiryo UI" panose="020B0604030504040204" pitchFamily="50" charset="-128"/>
              <a:ea typeface="Meiryo UI" panose="020B0604030504040204" pitchFamily="50" charset="-128"/>
              <a:cs typeface="MS UI Gothic"/>
            </a:endParaRPr>
          </a:p>
        </p:txBody>
      </p:sp>
      <p:sp>
        <p:nvSpPr>
          <p:cNvPr id="13326" name="テキスト ボックス 100"/>
          <p:cNvSpPr txBox="1">
            <a:spLocks noChangeArrowheads="1"/>
          </p:cNvSpPr>
          <p:nvPr/>
        </p:nvSpPr>
        <p:spPr bwMode="auto">
          <a:xfrm>
            <a:off x="3480406" y="3367012"/>
            <a:ext cx="1204988" cy="38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5" b="1" u="sng">
                <a:solidFill>
                  <a:srgbClr val="FF0000"/>
                </a:solidFill>
                <a:latin typeface="Meiryo UI" panose="020B0604030504040204" pitchFamily="50" charset="-128"/>
                <a:ea typeface="Meiryo UI" panose="020B0604030504040204" pitchFamily="50" charset="-128"/>
              </a:rPr>
              <a:t>Am241</a:t>
            </a:r>
            <a:endParaRPr lang="ja-JP" altLang="en-US" sz="1905" b="1" u="sng">
              <a:solidFill>
                <a:srgbClr val="FF0000"/>
              </a:solidFill>
              <a:latin typeface="Meiryo UI" panose="020B0604030504040204" pitchFamily="50" charset="-128"/>
              <a:ea typeface="Meiryo UI" panose="020B0604030504040204" pitchFamily="50" charset="-128"/>
            </a:endParaRPr>
          </a:p>
        </p:txBody>
      </p:sp>
      <p:sp>
        <p:nvSpPr>
          <p:cNvPr id="102" name="正方形/長方形 101"/>
          <p:cNvSpPr/>
          <p:nvPr/>
        </p:nvSpPr>
        <p:spPr>
          <a:xfrm>
            <a:off x="2357060" y="2208894"/>
            <a:ext cx="1247586" cy="297517"/>
          </a:xfrm>
          <a:prstGeom prst="rect">
            <a:avLst/>
          </a:prstGeom>
        </p:spPr>
        <p:txBody>
          <a:bodyPr wrap="none">
            <a:spAutoFit/>
          </a:bodyPr>
          <a:lstStyle/>
          <a:p>
            <a:pPr marL="12095">
              <a:lnSpc>
                <a:spcPts val="1638"/>
              </a:lnSpc>
              <a:defRPr/>
            </a:pPr>
            <a:r>
              <a:rPr lang="zh-CN" altLang="en-US" sz="1143" spc="33" dirty="0">
                <a:solidFill>
                  <a:srgbClr val="413B29"/>
                </a:solidFill>
                <a:latin typeface="Meiryo UI" panose="020B0604030504040204" pitchFamily="50" charset="-128"/>
                <a:ea typeface="Meiryo UI" panose="020B0604030504040204" pitchFamily="50" charset="-128"/>
                <a:cs typeface="MS UI Gothic"/>
              </a:rPr>
              <a:t>軽水炉初期燃料</a:t>
            </a:r>
            <a:endParaRPr lang="zh-CN" altLang="en-US" sz="1143" dirty="0">
              <a:latin typeface="Meiryo UI" panose="020B0604030504040204" pitchFamily="50" charset="-128"/>
              <a:ea typeface="Meiryo UI" panose="020B0604030504040204" pitchFamily="50" charset="-128"/>
              <a:cs typeface="MS UI Gothic"/>
            </a:endParaRPr>
          </a:p>
        </p:txBody>
      </p:sp>
      <p:sp>
        <p:nvSpPr>
          <p:cNvPr id="103" name="テキスト ボックス 102"/>
          <p:cNvSpPr txBox="1"/>
          <p:nvPr/>
        </p:nvSpPr>
        <p:spPr>
          <a:xfrm>
            <a:off x="9266465" y="3391203"/>
            <a:ext cx="787703" cy="297454"/>
          </a:xfrm>
          <a:prstGeom prst="rect">
            <a:avLst/>
          </a:prstGeom>
          <a:noFill/>
        </p:spPr>
        <p:txBody>
          <a:bodyPr>
            <a:spAutoFit/>
          </a:bodyPr>
          <a:lstStyle/>
          <a:p>
            <a:pPr>
              <a:defRPr/>
            </a:pPr>
            <a:r>
              <a:rPr lang="en-US" altLang="ja-JP" sz="1333" b="1" dirty="0">
                <a:solidFill>
                  <a:srgbClr val="C00000"/>
                </a:solidFill>
                <a:latin typeface="Meiryo UI" panose="020B0604030504040204" pitchFamily="50" charset="-128"/>
                <a:ea typeface="Meiryo UI" panose="020B0604030504040204" pitchFamily="50" charset="-128"/>
              </a:rPr>
              <a:t>α</a:t>
            </a:r>
            <a:r>
              <a:rPr lang="ja-JP" altLang="en-US" sz="1333" b="1" dirty="0">
                <a:solidFill>
                  <a:srgbClr val="C00000"/>
                </a:solidFill>
                <a:latin typeface="Meiryo UI" panose="020B0604030504040204" pitchFamily="50" charset="-128"/>
                <a:ea typeface="Meiryo UI" panose="020B0604030504040204" pitchFamily="50" charset="-128"/>
              </a:rPr>
              <a:t>崩壊　　</a:t>
            </a:r>
            <a:endParaRPr lang="ja-JP" altLang="en-US" sz="1000" dirty="0">
              <a:latin typeface="Meiryo UI" panose="020B0604030504040204" pitchFamily="50" charset="-128"/>
              <a:ea typeface="Meiryo UI" panose="020B0604030504040204" pitchFamily="50" charset="-128"/>
            </a:endParaRPr>
          </a:p>
        </p:txBody>
      </p:sp>
      <p:sp>
        <p:nvSpPr>
          <p:cNvPr id="13329" name="object 13"/>
          <p:cNvSpPr txBox="1">
            <a:spLocks noChangeArrowheads="1"/>
          </p:cNvSpPr>
          <p:nvPr/>
        </p:nvSpPr>
        <p:spPr bwMode="auto">
          <a:xfrm>
            <a:off x="7942036" y="2615595"/>
            <a:ext cx="1517952" cy="20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lnSpc>
                <a:spcPts val="1643"/>
              </a:lnSpc>
              <a:spcBef>
                <a:spcPct val="0"/>
              </a:spcBef>
              <a:buNone/>
            </a:pPr>
            <a:r>
              <a:rPr lang="ja-JP"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rPr>
              <a:t>β崩壊</a:t>
            </a:r>
            <a:endParaRPr lang="ja-JP" altLang="ja-JP" sz="952">
              <a:solidFill>
                <a:srgbClr val="7030A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05" name="正方形/長方形 104"/>
          <p:cNvSpPr/>
          <p:nvPr/>
        </p:nvSpPr>
        <p:spPr>
          <a:xfrm>
            <a:off x="2794001" y="3605893"/>
            <a:ext cx="3676952" cy="385490"/>
          </a:xfrm>
          <a:prstGeom prst="rect">
            <a:avLst/>
          </a:prstGeom>
        </p:spPr>
        <p:txBody>
          <a:bodyPr>
            <a:spAutoFit/>
          </a:bodyPr>
          <a:lstStyle/>
          <a:p>
            <a:pPr marL="12095">
              <a:defRPr/>
            </a:pP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048" spc="90" dirty="0">
                <a:solidFill>
                  <a:srgbClr val="413B29"/>
                </a:solidFill>
                <a:latin typeface="Meiryo UI" panose="020B0604030504040204" pitchFamily="50" charset="-128"/>
                <a:ea typeface="Meiryo UI" panose="020B0604030504040204" pitchFamily="50" charset="-128"/>
                <a:cs typeface="MS UI Gothic"/>
              </a:rPr>
              <a:t>アメリシウム</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en-US" altLang="ja-JP" sz="1048" spc="90" dirty="0">
                <a:solidFill>
                  <a:srgbClr val="413B29"/>
                </a:solidFill>
                <a:latin typeface="Meiryo UI" panose="020B0604030504040204" pitchFamily="50" charset="-128"/>
                <a:ea typeface="Meiryo UI" panose="020B0604030504040204" pitchFamily="50" charset="-128"/>
                <a:cs typeface="MS UI Gothic"/>
              </a:rPr>
              <a:t>α</a:t>
            </a:r>
            <a:r>
              <a:rPr lang="ja-JP" altLang="en-US" sz="1048" spc="90" dirty="0">
                <a:solidFill>
                  <a:srgbClr val="413B29"/>
                </a:solidFill>
                <a:latin typeface="Meiryo UI" panose="020B0604030504040204" pitchFamily="50" charset="-128"/>
                <a:ea typeface="Meiryo UI" panose="020B0604030504040204" pitchFamily="50" charset="-128"/>
                <a:cs typeface="MS UI Gothic"/>
              </a:rPr>
              <a:t>崩壊</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048" spc="90" dirty="0">
                <a:solidFill>
                  <a:srgbClr val="413B29"/>
                </a:solidFill>
                <a:latin typeface="Meiryo UI" panose="020B0604030504040204" pitchFamily="50" charset="-128"/>
                <a:ea typeface="Meiryo UI" panose="020B0604030504040204" pitchFamily="50" charset="-128"/>
                <a:cs typeface="MS UI Gothic"/>
              </a:rPr>
              <a:t>大きな崩壊熱</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524" spc="90" dirty="0">
                <a:solidFill>
                  <a:srgbClr val="413B29"/>
                </a:solidFill>
                <a:latin typeface="Meiryo UI" panose="020B0604030504040204" pitchFamily="50" charset="-128"/>
                <a:ea typeface="Meiryo UI" panose="020B0604030504040204" pitchFamily="50" charset="-128"/>
                <a:cs typeface="MS UI Gothic"/>
              </a:rPr>
              <a:t>→</a:t>
            </a:r>
            <a:r>
              <a:rPr lang="en-US" altLang="ja-JP" sz="1905" b="1" u="sng" spc="90" dirty="0">
                <a:solidFill>
                  <a:srgbClr val="FF0000"/>
                </a:solidFill>
                <a:latin typeface="Meiryo UI" panose="020B0604030504040204" pitchFamily="50" charset="-128"/>
                <a:ea typeface="Meiryo UI" panose="020B0604030504040204" pitchFamily="50" charset="-128"/>
                <a:cs typeface="MS UI Gothic"/>
              </a:rPr>
              <a:t>Np237</a:t>
            </a:r>
            <a:endParaRPr lang="ja-JP" altLang="en-US" sz="1143" u="sng" dirty="0">
              <a:latin typeface="Meiryo UI" panose="020B0604030504040204" pitchFamily="50" charset="-128"/>
              <a:ea typeface="Meiryo UI" panose="020B0604030504040204" pitchFamily="50" charset="-128"/>
              <a:cs typeface="MS UI Gothic"/>
            </a:endParaRPr>
          </a:p>
        </p:txBody>
      </p:sp>
      <p:graphicFrame>
        <p:nvGraphicFramePr>
          <p:cNvPr id="106" name="object 3"/>
          <p:cNvGraphicFramePr>
            <a:graphicFrameLocks noGrp="1"/>
          </p:cNvGraphicFramePr>
          <p:nvPr/>
        </p:nvGraphicFramePr>
        <p:xfrm>
          <a:off x="1548191" y="4624918"/>
          <a:ext cx="9355667" cy="1782536"/>
        </p:xfrm>
        <a:graphic>
          <a:graphicData uri="http://schemas.openxmlformats.org/drawingml/2006/table">
            <a:tbl>
              <a:tblPr/>
              <a:tblGrid>
                <a:gridCol w="731762"/>
                <a:gridCol w="8623905"/>
              </a:tblGrid>
              <a:tr h="559405">
                <a:tc rowSpan="3">
                  <a:txBody>
                    <a:bodyPr/>
                    <a:lstStyle>
                      <a:lvl1pPr marL="238125" indent="3175">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238125" marR="0" lvl="0" indent="3175" algn="just" defTabSz="914400" rtl="0" eaLnBrk="1" fontAlgn="base" latinLnBrk="0" hangingPunct="1">
                        <a:lnSpc>
                          <a:spcPct val="99000"/>
                        </a:lnSpc>
                        <a:spcBef>
                          <a:spcPts val="1275"/>
                        </a:spcBef>
                        <a:spcAft>
                          <a:spcPct val="0"/>
                        </a:spcAft>
                        <a:buClrTx/>
                        <a:buSzTx/>
                        <a:buFontTx/>
                        <a:buNone/>
                        <a:tabLst/>
                      </a:pPr>
                      <a:r>
                        <a:rPr kumimoji="1" lang="ja-JP" altLang="ja-JP" sz="1400" b="0" i="0" u="none" strike="noStrike" cap="none" normalizeH="0" baseline="0" dirty="0" smtClean="0">
                          <a:ln>
                            <a:noFill/>
                          </a:ln>
                          <a:solidFill>
                            <a:srgbClr val="FFFFFF"/>
                          </a:solidFill>
                          <a:effectLst/>
                          <a:latin typeface="MS UI Gothic" panose="020B0600070205080204" pitchFamily="50" charset="-128"/>
                          <a:ea typeface="MS UI Gothic" panose="020B0600070205080204" pitchFamily="50" charset="-128"/>
                        </a:rPr>
                        <a:t>マ  イ  ナ  ア  ク  チ  ニ  ド</a:t>
                      </a:r>
                      <a:endParaRPr kumimoji="1" lang="ja-JP" altLang="ja-JP" sz="1400" b="0" i="0" u="none" strike="noStrike" cap="none" normalizeH="0" baseline="0" dirty="0" smtClean="0">
                        <a:ln>
                          <a:noFill/>
                        </a:ln>
                        <a:solidFill>
                          <a:schemeClr val="tx1"/>
                        </a:solidFill>
                        <a:effectLst/>
                        <a:latin typeface="MS UI Gothic" panose="020B0600070205080204" pitchFamily="50" charset="-128"/>
                        <a:ea typeface="MS UI Gothic" panose="020B0600070205080204" pitchFamily="50" charset="-128"/>
                      </a:endParaRPr>
                    </a:p>
                  </a:txBody>
                  <a:tcPr marL="0" marR="0" marT="0" marB="0" horzOverflow="overflow">
                    <a:lnL>
                      <a:noFill/>
                    </a:lnL>
                    <a:lnR>
                      <a:noFill/>
                    </a:lnR>
                    <a:lnT>
                      <a:noFill/>
                    </a:lnT>
                    <a:lnB>
                      <a:noFill/>
                    </a:lnB>
                    <a:lnTlToBr>
                      <a:noFill/>
                    </a:lnTlToBr>
                    <a:lnBlToTr>
                      <a:noFill/>
                    </a:lnBlToTr>
                    <a:solidFill>
                      <a:srgbClr val="490404"/>
                    </a:solidFill>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425"/>
                        </a:spcBef>
                        <a:spcAft>
                          <a:spcPct val="0"/>
                        </a:spcAft>
                        <a:buClrTx/>
                        <a:buSzTx/>
                        <a:buFontTx/>
                        <a:buNone/>
                        <a:tabLst/>
                      </a:pPr>
                      <a:r>
                        <a:rPr kumimoji="1" lang="ja-JP" altLang="ja-JP" sz="1900" b="1" i="0" u="none" strike="noStrike" cap="none" normalizeH="0" baseline="0" smtClean="0">
                          <a:ln>
                            <a:noFill/>
                          </a:ln>
                          <a:solidFill>
                            <a:srgbClr val="008000"/>
                          </a:solidFill>
                          <a:effectLst/>
                          <a:latin typeface="MS UI Gothic" panose="020B0600070205080204" pitchFamily="50" charset="-128"/>
                          <a:ea typeface="MS UI Gothic" panose="020B0600070205080204" pitchFamily="50" charset="-128"/>
                        </a:rPr>
                        <a:t>アメリシウム（</a:t>
                      </a:r>
                      <a:r>
                        <a:rPr kumimoji="1" lang="ja-JP" altLang="ja-JP" sz="1900" b="1" i="0" u="none" strike="noStrike" cap="none" normalizeH="0" baseline="0" smtClean="0">
                          <a:ln>
                            <a:noFill/>
                          </a:ln>
                          <a:solidFill>
                            <a:srgbClr val="008000"/>
                          </a:solidFill>
                          <a:effectLst/>
                          <a:latin typeface="Arial" panose="020B0604020202020204" pitchFamily="34" charset="0"/>
                          <a:ea typeface="ＭＳ Ｐゴシック" panose="020B0600070205080204" pitchFamily="50" charset="-128"/>
                          <a:cs typeface="Arial" panose="020B0604020202020204" pitchFamily="34" charset="0"/>
                        </a:rPr>
                        <a:t>Am</a:t>
                      </a:r>
                      <a:r>
                        <a:rPr kumimoji="1" lang="ja-JP" altLang="ja-JP" sz="1900" b="1" i="0" u="none" strike="noStrike" cap="none" normalizeH="0" baseline="0" smtClean="0">
                          <a:ln>
                            <a:noFill/>
                          </a:ln>
                          <a:solidFill>
                            <a:srgbClr val="00800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smtClean="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アルファ崩壊による崩壊熱が大きく、ガラス固化体中</a:t>
                      </a:r>
                      <a:r>
                        <a:rPr kumimoji="1" lang="ja-JP" altLang="ja-JP"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Arial" panose="020B0604020202020204" pitchFamily="34" charset="0"/>
                        </a:rPr>
                        <a:t>MA</a:t>
                      </a:r>
                      <a:r>
                        <a:rPr kumimoji="1" lang="ja-JP" altLang="ja-JP"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密度を小さく</a:t>
                      </a:r>
                      <a:r>
                        <a:rPr kumimoji="1" lang="ja-JP" altLang="en-US"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する必要あり。広い処分施設。</a:t>
                      </a:r>
                      <a:endParaRPr kumimoji="1" lang="ja-JP" altLang="ja-JP" sz="1400" b="1"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a:noFill/>
                    </a:lnT>
                    <a:lnB w="12700" cap="flat" cmpd="sng" algn="ctr">
                      <a:solidFill>
                        <a:srgbClr val="929A53"/>
                      </a:solidFill>
                      <a:prstDash val="solid"/>
                      <a:round/>
                      <a:headEnd type="none" w="med" len="med"/>
                      <a:tailEnd type="none" w="med" len="med"/>
                    </a:lnB>
                    <a:lnTlToBr>
                      <a:noFill/>
                    </a:lnTlToBr>
                    <a:lnBlToTr>
                      <a:noFill/>
                    </a:lnBlToTr>
                    <a:noFill/>
                  </a:tcPr>
                </a:tc>
              </a:tr>
              <a:tr h="606274">
                <a:tc vMerge="1">
                  <a:txBody>
                    <a:bodyPr/>
                    <a:lstStyle/>
                    <a:p>
                      <a:endParaRPr kumimoji="1" lang="ja-JP" altLang="en-US"/>
                    </a:p>
                  </a:txBody>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375"/>
                        </a:spcBef>
                        <a:spcAft>
                          <a:spcPct val="0"/>
                        </a:spcAft>
                        <a:buClrTx/>
                        <a:buSzTx/>
                        <a:buFontTx/>
                        <a:buNone/>
                        <a:tabLst/>
                      </a:pPr>
                      <a:r>
                        <a:rPr kumimoji="1" lang="ja-JP" altLang="ja-JP" sz="1900" b="1" i="0" u="none" strike="noStrike" cap="none" normalizeH="0" baseline="0" smtClean="0">
                          <a:ln>
                            <a:noFill/>
                          </a:ln>
                          <a:solidFill>
                            <a:srgbClr val="000090"/>
                          </a:solidFill>
                          <a:effectLst/>
                          <a:latin typeface="MS UI Gothic" panose="020B0600070205080204" pitchFamily="50" charset="-128"/>
                          <a:ea typeface="MS UI Gothic" panose="020B0600070205080204" pitchFamily="50" charset="-128"/>
                        </a:rPr>
                        <a:t>ネプツニウム（</a:t>
                      </a:r>
                      <a:r>
                        <a:rPr kumimoji="1" lang="ja-JP" altLang="ja-JP" sz="1900" b="1" i="0" u="none" strike="noStrike" cap="none" normalizeH="0" baseline="0" smtClean="0">
                          <a:ln>
                            <a:noFill/>
                          </a:ln>
                          <a:solidFill>
                            <a:srgbClr val="000090"/>
                          </a:solidFill>
                          <a:effectLst/>
                          <a:latin typeface="Arial" panose="020B0604020202020204" pitchFamily="34" charset="0"/>
                          <a:ea typeface="ＭＳ Ｐゴシック" panose="020B0600070205080204" pitchFamily="50" charset="-128"/>
                          <a:cs typeface="Arial" panose="020B0604020202020204" pitchFamily="34" charset="0"/>
                        </a:rPr>
                        <a:t>Np</a:t>
                      </a:r>
                      <a:r>
                        <a:rPr kumimoji="1" lang="ja-JP" altLang="ja-JP" sz="1900" b="1" i="0" u="none" strike="noStrike" cap="none" normalizeH="0" baseline="0" smtClean="0">
                          <a:ln>
                            <a:noFill/>
                          </a:ln>
                          <a:solidFill>
                            <a:srgbClr val="00009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smtClean="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半減期が特に長く 「千年、万年」の時間スケ－ルを考える必要がある</a:t>
                      </a:r>
                      <a:endParaRPr kumimoji="1" lang="ja-JP" altLang="ja-JP" sz="1400" b="1"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w="12700" cap="flat" cmpd="sng" algn="ctr">
                      <a:solidFill>
                        <a:srgbClr val="929A53"/>
                      </a:solidFill>
                      <a:prstDash val="solid"/>
                      <a:round/>
                      <a:headEnd type="none" w="med" len="med"/>
                      <a:tailEnd type="none" w="med" len="med"/>
                    </a:lnT>
                    <a:lnB w="12700" cap="flat" cmpd="sng" algn="ctr">
                      <a:solidFill>
                        <a:srgbClr val="929A53"/>
                      </a:solidFill>
                      <a:prstDash val="solid"/>
                      <a:round/>
                      <a:headEnd type="none" w="med" len="med"/>
                      <a:tailEnd type="none" w="med" len="med"/>
                    </a:lnB>
                    <a:lnTlToBr>
                      <a:noFill/>
                    </a:lnTlToBr>
                    <a:lnBlToTr>
                      <a:noFill/>
                    </a:lnBlToTr>
                    <a:noFill/>
                  </a:tcPr>
                </a:tc>
              </a:tr>
              <a:tr h="616857">
                <a:tc vMerge="1">
                  <a:txBody>
                    <a:bodyPr/>
                    <a:lstStyle/>
                    <a:p>
                      <a:endParaRPr kumimoji="1" lang="ja-JP" altLang="en-US"/>
                    </a:p>
                  </a:txBody>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375"/>
                        </a:spcBef>
                        <a:spcAft>
                          <a:spcPct val="0"/>
                        </a:spcAft>
                        <a:buClrTx/>
                        <a:buSzTx/>
                        <a:buFontTx/>
                        <a:buNone/>
                        <a:tabLst/>
                      </a:pPr>
                      <a:r>
                        <a:rPr kumimoji="1" lang="ja-JP" altLang="ja-JP" sz="1900" b="1" i="0" u="none" strike="noStrike" cap="none" normalizeH="0" baseline="0" dirty="0" smtClean="0">
                          <a:ln>
                            <a:noFill/>
                          </a:ln>
                          <a:solidFill>
                            <a:srgbClr val="FF0000"/>
                          </a:solidFill>
                          <a:effectLst/>
                          <a:latin typeface="MS UI Gothic" panose="020B0600070205080204" pitchFamily="50" charset="-128"/>
                          <a:ea typeface="MS UI Gothic" panose="020B0600070205080204" pitchFamily="50" charset="-128"/>
                        </a:rPr>
                        <a:t>キュリウム（</a:t>
                      </a:r>
                      <a:r>
                        <a:rPr kumimoji="1" lang="ja-JP" altLang="ja-JP" sz="1900" b="1" i="0" u="none" strike="noStrike" cap="none" normalizeH="0" baseline="0" dirty="0" smtClean="0">
                          <a:ln>
                            <a:noFill/>
                          </a:ln>
                          <a:solidFill>
                            <a:srgbClr val="FF0000"/>
                          </a:solidFill>
                          <a:effectLst/>
                          <a:latin typeface="Arial" panose="020B0604020202020204" pitchFamily="34" charset="0"/>
                          <a:ea typeface="ＭＳ Ｐゴシック" panose="020B0600070205080204" pitchFamily="50" charset="-128"/>
                          <a:cs typeface="Arial" panose="020B0604020202020204" pitchFamily="34" charset="0"/>
                        </a:rPr>
                        <a:t>Cm</a:t>
                      </a:r>
                      <a:r>
                        <a:rPr kumimoji="1" lang="ja-JP" altLang="ja-JP" sz="1900" b="1" i="0" u="none" strike="noStrike" cap="none" normalizeH="0" baseline="0" dirty="0" smtClean="0">
                          <a:ln>
                            <a:noFill/>
                          </a:ln>
                          <a:solidFill>
                            <a:srgbClr val="FF000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dirty="0" smtClean="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dirty="0" smtClean="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アルファ崩壊による発熱が大きく、長い半減期を持つ</a:t>
                      </a:r>
                      <a:endParaRPr kumimoji="1" lang="ja-JP" altLang="ja-JP"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w="12700" cap="flat" cmpd="sng" algn="ctr">
                      <a:solidFill>
                        <a:srgbClr val="929A53"/>
                      </a:solidFill>
                      <a:prstDash val="solid"/>
                      <a:round/>
                      <a:headEnd type="none" w="med" len="med"/>
                      <a:tailEnd type="none" w="med" len="med"/>
                    </a:lnT>
                    <a:lnB>
                      <a:noFill/>
                    </a:lnB>
                    <a:lnTlToBr>
                      <a:noFill/>
                    </a:lnTlToBr>
                    <a:lnBlToTr>
                      <a:noFill/>
                    </a:lnBlToTr>
                    <a:noFill/>
                  </a:tcPr>
                </a:tc>
              </a:tr>
            </a:tbl>
          </a:graphicData>
        </a:graphic>
      </p:graphicFrame>
      <p:sp>
        <p:nvSpPr>
          <p:cNvPr id="107" name="テキスト ボックス 106"/>
          <p:cNvSpPr txBox="1"/>
          <p:nvPr/>
        </p:nvSpPr>
        <p:spPr>
          <a:xfrm>
            <a:off x="4777620" y="3926417"/>
            <a:ext cx="724202" cy="297454"/>
          </a:xfrm>
          <a:prstGeom prst="rect">
            <a:avLst/>
          </a:prstGeom>
          <a:noFill/>
        </p:spPr>
        <p:txBody>
          <a:bodyPr>
            <a:spAutoFit/>
          </a:bodyPr>
          <a:lstStyle/>
          <a:p>
            <a:pPr>
              <a:defRPr/>
            </a:pPr>
            <a:r>
              <a:rPr lang="en-US" altLang="ja-JP" sz="1333" b="1" dirty="0">
                <a:solidFill>
                  <a:srgbClr val="C00000"/>
                </a:solidFill>
                <a:latin typeface="Meiryo UI" panose="020B0604030504040204" pitchFamily="50" charset="-128"/>
                <a:ea typeface="Meiryo UI" panose="020B0604030504040204" pitchFamily="50" charset="-128"/>
              </a:rPr>
              <a:t>α</a:t>
            </a:r>
            <a:r>
              <a:rPr lang="ja-JP" altLang="en-US" sz="1333" b="1" dirty="0">
                <a:solidFill>
                  <a:srgbClr val="C00000"/>
                </a:solidFill>
                <a:latin typeface="Meiryo UI" panose="020B0604030504040204" pitchFamily="50" charset="-128"/>
                <a:ea typeface="Meiryo UI" panose="020B0604030504040204" pitchFamily="50" charset="-128"/>
              </a:rPr>
              <a:t>崩壊</a:t>
            </a:r>
            <a:endParaRPr lang="ja-JP" altLang="en-US" sz="1000" dirty="0">
              <a:latin typeface="Meiryo UI" panose="020B0604030504040204" pitchFamily="50" charset="-128"/>
              <a:ea typeface="Meiryo UI" panose="020B0604030504040204" pitchFamily="50" charset="-128"/>
            </a:endParaRPr>
          </a:p>
        </p:txBody>
      </p:sp>
      <p:sp>
        <p:nvSpPr>
          <p:cNvPr id="13339" name="正方形/長方形 107"/>
          <p:cNvSpPr>
            <a:spLocks noChangeArrowheads="1"/>
          </p:cNvSpPr>
          <p:nvPr/>
        </p:nvSpPr>
        <p:spPr bwMode="auto">
          <a:xfrm>
            <a:off x="1460501" y="4272643"/>
            <a:ext cx="1606530"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a:t>minor actinides</a:t>
            </a:r>
            <a:endParaRPr lang="ja-JP" altLang="en-US" sz="1714" b="1"/>
          </a:p>
        </p:txBody>
      </p:sp>
      <p:sp>
        <p:nvSpPr>
          <p:cNvPr id="13340" name="object 4"/>
          <p:cNvSpPr>
            <a:spLocks noChangeArrowheads="1"/>
          </p:cNvSpPr>
          <p:nvPr/>
        </p:nvSpPr>
        <p:spPr bwMode="auto">
          <a:xfrm>
            <a:off x="9248323" y="669775"/>
            <a:ext cx="1248833" cy="116416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714"/>
          </a:p>
        </p:txBody>
      </p:sp>
      <p:sp>
        <p:nvSpPr>
          <p:cNvPr id="13341" name="object 16"/>
          <p:cNvSpPr>
            <a:spLocks noChangeArrowheads="1"/>
          </p:cNvSpPr>
          <p:nvPr/>
        </p:nvSpPr>
        <p:spPr bwMode="auto">
          <a:xfrm>
            <a:off x="8205108" y="3819072"/>
            <a:ext cx="1020536" cy="105077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714"/>
          </a:p>
        </p:txBody>
      </p:sp>
      <p:sp>
        <p:nvSpPr>
          <p:cNvPr id="13342" name="テキスト ボックス 117"/>
          <p:cNvSpPr txBox="1">
            <a:spLocks noChangeArrowheads="1"/>
          </p:cNvSpPr>
          <p:nvPr/>
        </p:nvSpPr>
        <p:spPr bwMode="auto">
          <a:xfrm>
            <a:off x="5337025" y="4383013"/>
            <a:ext cx="3258154"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b="1" u="sng">
                <a:solidFill>
                  <a:srgbClr val="7030A0"/>
                </a:solidFill>
                <a:latin typeface="Meiryo UI" panose="020B0604030504040204" pitchFamily="50" charset="-128"/>
                <a:ea typeface="Meiryo UI" panose="020B0604030504040204" pitchFamily="50" charset="-128"/>
              </a:rPr>
              <a:t>マイナアクチニドを魔法のように消滅させたい！</a:t>
            </a:r>
          </a:p>
        </p:txBody>
      </p:sp>
      <p:pic>
        <p:nvPicPr>
          <p:cNvPr id="13343" name="Picture 8" descr="MCj0424468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9012" y="3429001"/>
            <a:ext cx="973667" cy="91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6" name="直線矢印コネクタ 125"/>
          <p:cNvCxnSpPr/>
          <p:nvPr/>
        </p:nvCxnSpPr>
        <p:spPr>
          <a:xfrm flipH="1">
            <a:off x="7769679" y="2208894"/>
            <a:ext cx="1097643" cy="90411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endCxn id="95" idx="0"/>
          </p:cNvCxnSpPr>
          <p:nvPr/>
        </p:nvCxnSpPr>
        <p:spPr>
          <a:xfrm>
            <a:off x="9946822" y="3351894"/>
            <a:ext cx="6804" cy="44903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H="1">
            <a:off x="4454073" y="2233084"/>
            <a:ext cx="2355548" cy="125488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347" name="テキスト ボックス 130"/>
          <p:cNvSpPr txBox="1">
            <a:spLocks noChangeArrowheads="1"/>
          </p:cNvSpPr>
          <p:nvPr/>
        </p:nvSpPr>
        <p:spPr bwMode="auto">
          <a:xfrm>
            <a:off x="6965346" y="1510393"/>
            <a:ext cx="2478012"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43">
                <a:latin typeface="Meiryo UI" panose="020B0604030504040204" pitchFamily="50" charset="-128"/>
                <a:ea typeface="Meiryo UI" panose="020B0604030504040204" pitchFamily="50" charset="-128"/>
              </a:rPr>
              <a:t>偶数番号のプルトニウムは厄介</a:t>
            </a:r>
          </a:p>
        </p:txBody>
      </p:sp>
      <p:cxnSp>
        <p:nvCxnSpPr>
          <p:cNvPr id="132" name="直線矢印コネクタ 131"/>
          <p:cNvCxnSpPr/>
          <p:nvPr/>
        </p:nvCxnSpPr>
        <p:spPr>
          <a:xfrm flipH="1">
            <a:off x="7369025" y="1750786"/>
            <a:ext cx="123976" cy="22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a:off x="8962572" y="1732643"/>
            <a:ext cx="95250" cy="24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1185334" y="6614584"/>
            <a:ext cx="3723822" cy="246221"/>
          </a:xfrm>
          <a:prstGeom prst="rect">
            <a:avLst/>
          </a:prstGeom>
          <a:noFill/>
        </p:spPr>
        <p:txBody>
          <a:bodyPr>
            <a:spAutoFit/>
          </a:bodyPr>
          <a:lstStyle/>
          <a:p>
            <a:pPr>
              <a:defRPr/>
            </a:pPr>
            <a:r>
              <a:rPr lang="ja-JP" altLang="en-US" sz="1000" dirty="0">
                <a:latin typeface="Meiryo UI" panose="020B0604030504040204" pitchFamily="50" charset="-128"/>
                <a:ea typeface="Meiryo UI" panose="020B0604030504040204" pitchFamily="50" charset="-128"/>
              </a:rPr>
              <a:t>（出典）キャノングローバル戦略研究所資料を戦略研編集し掲載</a:t>
            </a:r>
          </a:p>
        </p:txBody>
      </p:sp>
      <p:sp>
        <p:nvSpPr>
          <p:cNvPr id="13351" name="正方形/長方形 2"/>
          <p:cNvSpPr>
            <a:spLocks noChangeArrowheads="1"/>
          </p:cNvSpPr>
          <p:nvPr/>
        </p:nvSpPr>
        <p:spPr bwMode="auto">
          <a:xfrm>
            <a:off x="7408335" y="3441095"/>
            <a:ext cx="2058577" cy="23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52">
                <a:latin typeface="Meiryo UI" panose="020B0604030504040204" pitchFamily="50" charset="-128"/>
                <a:ea typeface="Meiryo UI" panose="020B0604030504040204" pitchFamily="50" charset="-128"/>
              </a:rPr>
              <a:t>（陽子、中性子をそれぞれ</a:t>
            </a:r>
            <a:r>
              <a:rPr lang="en-US" altLang="ja-JP" sz="952">
                <a:latin typeface="Meiryo UI" panose="020B0604030504040204" pitchFamily="50" charset="-128"/>
                <a:ea typeface="Meiryo UI" panose="020B0604030504040204" pitchFamily="50" charset="-128"/>
              </a:rPr>
              <a:t>2</a:t>
            </a:r>
            <a:r>
              <a:rPr lang="ja-JP" altLang="en-US" sz="952">
                <a:latin typeface="Meiryo UI" panose="020B0604030504040204" pitchFamily="50" charset="-128"/>
                <a:ea typeface="Meiryo UI" panose="020B0604030504040204" pitchFamily="50" charset="-128"/>
              </a:rPr>
              <a:t>個放出）</a:t>
            </a:r>
          </a:p>
        </p:txBody>
      </p:sp>
    </p:spTree>
    <p:extLst>
      <p:ext uri="{BB962C8B-B14F-4D97-AF65-F5344CB8AC3E}">
        <p14:creationId xmlns:p14="http://schemas.microsoft.com/office/powerpoint/2010/main" val="109844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タイトル 1"/>
          <p:cNvSpPr txBox="1">
            <a:spLocks/>
          </p:cNvSpPr>
          <p:nvPr/>
        </p:nvSpPr>
        <p:spPr bwMode="auto">
          <a:xfrm>
            <a:off x="0" y="148591"/>
            <a:ext cx="12191999" cy="400090"/>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800" dirty="0">
                <a:solidFill>
                  <a:schemeClr val="bg1"/>
                </a:solidFill>
                <a:latin typeface="Meiryo UI" panose="020B0604030504040204" pitchFamily="50" charset="-128"/>
                <a:ea typeface="Meiryo UI" panose="020B0604030504040204" pitchFamily="50" charset="-128"/>
              </a:rPr>
              <a:t>使用済み燃料貯蔵と乾式貯蔵</a:t>
            </a:r>
          </a:p>
        </p:txBody>
      </p:sp>
      <p:pic>
        <p:nvPicPr>
          <p:cNvPr id="17413" name="図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01644" y="4345215"/>
            <a:ext cx="2813654" cy="197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図 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4703" y="1959429"/>
            <a:ext cx="2745619" cy="205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正方形/長方形 46"/>
          <p:cNvSpPr>
            <a:spLocks noChangeArrowheads="1"/>
          </p:cNvSpPr>
          <p:nvPr/>
        </p:nvSpPr>
        <p:spPr bwMode="auto">
          <a:xfrm>
            <a:off x="7154334" y="1070429"/>
            <a:ext cx="3360964" cy="385490"/>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使用済燃料の乾式貯蔵施設</a:t>
            </a:r>
            <a:endParaRPr lang="en-US" altLang="ja-JP" sz="1905">
              <a:solidFill>
                <a:schemeClr val="bg1"/>
              </a:solidFill>
              <a:latin typeface="ＭＳ Ｐゴシック" panose="020B0600070205080204" pitchFamily="50" charset="-128"/>
            </a:endParaRPr>
          </a:p>
        </p:txBody>
      </p:sp>
      <p:sp>
        <p:nvSpPr>
          <p:cNvPr id="17416" name="正方形/長方形 48"/>
          <p:cNvSpPr>
            <a:spLocks noChangeArrowheads="1"/>
          </p:cNvSpPr>
          <p:nvPr/>
        </p:nvSpPr>
        <p:spPr bwMode="auto">
          <a:xfrm>
            <a:off x="7154334" y="1403048"/>
            <a:ext cx="3664857" cy="56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524">
                <a:latin typeface="ＭＳ Ｐゴシック" panose="020B0600070205080204" pitchFamily="50" charset="-128"/>
              </a:rPr>
              <a:t>東電福島第</a:t>
            </a:r>
            <a:r>
              <a:rPr lang="en-US" altLang="ja-JP" sz="1524">
                <a:latin typeface="ＭＳ Ｐゴシック" panose="020B0600070205080204" pitchFamily="50" charset="-128"/>
              </a:rPr>
              <a:t>1</a:t>
            </a:r>
            <a:r>
              <a:rPr lang="ja-JP" altLang="en-US" sz="1524">
                <a:latin typeface="ＭＳ Ｐゴシック" panose="020B0600070205080204" pitchFamily="50" charset="-128"/>
              </a:rPr>
              <a:t>原発にもあるが</a:t>
            </a:r>
            <a:r>
              <a:rPr lang="en-US" altLang="ja-JP" sz="1524">
                <a:latin typeface="ＭＳ Ｐゴシック" panose="020B0600070205080204" pitchFamily="50" charset="-128"/>
              </a:rPr>
              <a:t>3</a:t>
            </a:r>
            <a:r>
              <a:rPr lang="ja-JP" altLang="en-US" sz="1524">
                <a:latin typeface="ＭＳ Ｐゴシック" panose="020B0600070205080204" pitchFamily="50" charset="-128"/>
              </a:rPr>
              <a:t>・</a:t>
            </a:r>
            <a:r>
              <a:rPr lang="en-US" altLang="ja-JP" sz="1524">
                <a:latin typeface="ＭＳ Ｐゴシック" panose="020B0600070205080204" pitchFamily="50" charset="-128"/>
              </a:rPr>
              <a:t>11</a:t>
            </a:r>
            <a:r>
              <a:rPr lang="ja-JP" altLang="en-US" sz="1524">
                <a:latin typeface="ＭＳ Ｐゴシック" panose="020B0600070205080204" pitchFamily="50" charset="-128"/>
              </a:rPr>
              <a:t>の地震</a:t>
            </a:r>
            <a:r>
              <a:rPr lang="en-US" altLang="ja-JP" sz="1524">
                <a:latin typeface="ＭＳ Ｐゴシック" panose="020B0600070205080204" pitchFamily="50" charset="-128"/>
              </a:rPr>
              <a:t>･</a:t>
            </a:r>
            <a:r>
              <a:rPr lang="ja-JP" altLang="en-US" sz="1524">
                <a:latin typeface="ＭＳ Ｐゴシック" panose="020B0600070205080204" pitchFamily="50" charset="-128"/>
              </a:rPr>
              <a:t>津波でも安全性に全く問題なかった</a:t>
            </a:r>
            <a:endParaRPr lang="en-US" altLang="ja-JP" sz="1524">
              <a:latin typeface="ＭＳ Ｐゴシック" panose="020B0600070205080204" pitchFamily="50" charset="-128"/>
            </a:endParaRPr>
          </a:p>
        </p:txBody>
      </p:sp>
      <p:sp>
        <p:nvSpPr>
          <p:cNvPr id="17417" name="正方形/長方形 62"/>
          <p:cNvSpPr>
            <a:spLocks noChangeArrowheads="1"/>
          </p:cNvSpPr>
          <p:nvPr/>
        </p:nvSpPr>
        <p:spPr bwMode="auto">
          <a:xfrm>
            <a:off x="1402988" y="1561600"/>
            <a:ext cx="477823" cy="4136966"/>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dirty="0">
                <a:solidFill>
                  <a:schemeClr val="bg1"/>
                </a:solidFill>
                <a:latin typeface="ＭＳ Ｐゴシック" panose="020B0600070205080204" pitchFamily="50" charset="-128"/>
              </a:rPr>
              <a:t>使用済燃料貯蔵の現状</a:t>
            </a:r>
            <a:r>
              <a:rPr lang="en-US" altLang="ja-JP" sz="1905" dirty="0">
                <a:solidFill>
                  <a:schemeClr val="bg1"/>
                </a:solidFill>
                <a:latin typeface="ＭＳ Ｐゴシック" panose="020B0600070205080204" pitchFamily="50" charset="-128"/>
              </a:rPr>
              <a:t>(</a:t>
            </a:r>
            <a:r>
              <a:rPr lang="en-US" altLang="ja-JP" sz="1905" dirty="0" smtClean="0">
                <a:solidFill>
                  <a:schemeClr val="bg1"/>
                </a:solidFill>
                <a:latin typeface="ＭＳ Ｐゴシック" panose="020B0600070205080204" pitchFamily="50" charset="-128"/>
              </a:rPr>
              <a:t>2017</a:t>
            </a:r>
            <a:r>
              <a:rPr lang="ja-JP" altLang="en-US" sz="1905" dirty="0" smtClean="0">
                <a:solidFill>
                  <a:schemeClr val="bg1"/>
                </a:solidFill>
                <a:latin typeface="ＭＳ Ｐゴシック" panose="020B0600070205080204" pitchFamily="50" charset="-128"/>
              </a:rPr>
              <a:t>年</a:t>
            </a:r>
            <a:r>
              <a:rPr lang="en-US" altLang="ja-JP" sz="1905" dirty="0">
                <a:solidFill>
                  <a:schemeClr val="bg1"/>
                </a:solidFill>
                <a:latin typeface="ＭＳ Ｐゴシック" panose="020B0600070205080204" pitchFamily="50" charset="-128"/>
              </a:rPr>
              <a:t>9</a:t>
            </a:r>
            <a:r>
              <a:rPr lang="ja-JP" altLang="en-US" sz="1905" dirty="0">
                <a:solidFill>
                  <a:schemeClr val="bg1"/>
                </a:solidFill>
                <a:latin typeface="ＭＳ Ｐゴシック" panose="020B0600070205080204" pitchFamily="50" charset="-128"/>
              </a:rPr>
              <a:t>月末</a:t>
            </a:r>
            <a:r>
              <a:rPr lang="en-US" altLang="ja-JP" sz="1905" dirty="0">
                <a:solidFill>
                  <a:schemeClr val="bg1"/>
                </a:solidFill>
                <a:latin typeface="ＭＳ Ｐゴシック" panose="020B0600070205080204" pitchFamily="50" charset="-128"/>
              </a:rPr>
              <a:t>)</a:t>
            </a:r>
          </a:p>
        </p:txBody>
      </p:sp>
      <p:graphicFrame>
        <p:nvGraphicFramePr>
          <p:cNvPr id="47" name="表 46"/>
          <p:cNvGraphicFramePr>
            <a:graphicFrameLocks noGrp="1"/>
          </p:cNvGraphicFramePr>
          <p:nvPr/>
        </p:nvGraphicFramePr>
        <p:xfrm>
          <a:off x="1965477" y="1136952"/>
          <a:ext cx="3051024" cy="5225140"/>
        </p:xfrm>
        <a:graphic>
          <a:graphicData uri="http://schemas.openxmlformats.org/drawingml/2006/table">
            <a:tbl>
              <a:tblPr/>
              <a:tblGrid>
                <a:gridCol w="762756"/>
                <a:gridCol w="762756"/>
                <a:gridCol w="762756"/>
                <a:gridCol w="762756"/>
              </a:tblGrid>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FFFFFF"/>
                          </a:solidFill>
                          <a:effectLst/>
                          <a:latin typeface="Meiryo UI" panose="020B0604030504040204" pitchFamily="50" charset="-128"/>
                          <a:ea typeface="Meiryo UI" panose="020B0604030504040204" pitchFamily="50" charset="-128"/>
                        </a:rPr>
                        <a:t>原発名</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FFFFFF"/>
                          </a:solidFill>
                          <a:effectLst/>
                          <a:latin typeface="Meiryo UI" panose="020B0604030504040204" pitchFamily="50" charset="-128"/>
                          <a:ea typeface="Meiryo UI" panose="020B0604030504040204" pitchFamily="50" charset="-128"/>
                        </a:rPr>
                        <a:t>１取替分</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FFFFFF"/>
                          </a:solidFill>
                          <a:effectLst/>
                          <a:latin typeface="Meiryo UI" panose="020B0604030504040204" pitchFamily="50" charset="-128"/>
                          <a:ea typeface="Meiryo UI" panose="020B0604030504040204" pitchFamily="50" charset="-128"/>
                        </a:rPr>
                        <a:t>貯蔵量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FFFFFF"/>
                          </a:solidFill>
                          <a:effectLst/>
                          <a:latin typeface="Meiryo UI" panose="020B0604030504040204" pitchFamily="50" charset="-128"/>
                          <a:ea typeface="Meiryo UI" panose="020B0604030504040204" pitchFamily="50" charset="-128"/>
                        </a:rPr>
                        <a:t>最大容量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泊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５０</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350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1,000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女川</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390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790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東通</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福島第一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1,820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2,100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福島第二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1,130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1,360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柏崎刈羽</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2,210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2,910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浜岡</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1,090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1,740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志賀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690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美浜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680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高浜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1,160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1,730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大飯</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110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1,350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2,020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島根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600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伊方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940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玄海</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90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760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1,070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川内</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850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1,290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敦賀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40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580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860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東海第二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440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合計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1,340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13,530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20,420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rPr>
                        <a:t>六カ所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ー</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rPr>
                        <a:t>2,700</a:t>
                      </a:r>
                      <a:endParaRPr kumimoji="1" lang="ja-JP" altLang="en-US" sz="1100" b="0" i="0" u="none" strike="noStrike" cap="none" normalizeH="0" baseline="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rPr>
                        <a:t>3,000</a:t>
                      </a:r>
                      <a:endParaRPr kumimoji="1" lang="ja-JP" altLang="en-US" sz="11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17525" name="右中かっこ 15"/>
          <p:cNvSpPr>
            <a:spLocks/>
          </p:cNvSpPr>
          <p:nvPr/>
        </p:nvSpPr>
        <p:spPr bwMode="auto">
          <a:xfrm>
            <a:off x="5013477" y="1427238"/>
            <a:ext cx="574524" cy="4644571"/>
          </a:xfrm>
          <a:prstGeom prst="rightBrace">
            <a:avLst>
              <a:gd name="adj1" fmla="val 8234"/>
              <a:gd name="adj2" fmla="val 50000"/>
            </a:avLst>
          </a:prstGeom>
          <a:noFill/>
          <a:ln w="57150">
            <a:solidFill>
              <a:srgbClr val="8000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p>
        </p:txBody>
      </p:sp>
      <p:sp>
        <p:nvSpPr>
          <p:cNvPr id="17526" name="右矢印 16"/>
          <p:cNvSpPr>
            <a:spLocks noChangeArrowheads="1"/>
          </p:cNvSpPr>
          <p:nvPr/>
        </p:nvSpPr>
        <p:spPr bwMode="auto">
          <a:xfrm>
            <a:off x="5315859" y="3350381"/>
            <a:ext cx="334130" cy="798286"/>
          </a:xfrm>
          <a:prstGeom prst="rightArrow">
            <a:avLst>
              <a:gd name="adj1" fmla="val 50000"/>
              <a:gd name="adj2" fmla="val 50000"/>
            </a:avLst>
          </a:prstGeom>
          <a:solidFill>
            <a:srgbClr val="800000"/>
          </a:solidFill>
          <a:ln w="9525">
            <a:solidFill>
              <a:srgbClr val="4A7EBB"/>
            </a:solidFill>
            <a:miter lim="800000"/>
            <a:headEnd/>
            <a:tailEnd/>
          </a:ln>
          <a:effectLst>
            <a:outerShdw dist="23000" dir="5400000" rotWithShape="0">
              <a:srgbClr val="808080">
                <a:alpha val="34998"/>
              </a:srgbClr>
            </a:outerShdw>
          </a:effec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solidFill>
                <a:srgbClr val="FFFFFF"/>
              </a:solidFill>
            </a:endParaRPr>
          </a:p>
        </p:txBody>
      </p:sp>
      <p:sp>
        <p:nvSpPr>
          <p:cNvPr id="17527" name="正方形/長方形 17"/>
          <p:cNvSpPr>
            <a:spLocks noChangeArrowheads="1"/>
          </p:cNvSpPr>
          <p:nvPr/>
        </p:nvSpPr>
        <p:spPr bwMode="auto">
          <a:xfrm>
            <a:off x="5683190" y="1624596"/>
            <a:ext cx="477823" cy="398981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平均６年、最短で</a:t>
            </a:r>
            <a:r>
              <a:rPr lang="en-US" altLang="ja-JP" sz="1905">
                <a:solidFill>
                  <a:schemeClr val="bg1"/>
                </a:solidFill>
                <a:latin typeface="ＭＳ Ｐゴシック" panose="020B0600070205080204" pitchFamily="50" charset="-128"/>
              </a:rPr>
              <a:t>2</a:t>
            </a:r>
            <a:r>
              <a:rPr lang="ja-JP" altLang="en-US" sz="1905">
                <a:solidFill>
                  <a:schemeClr val="bg1"/>
                </a:solidFill>
                <a:latin typeface="ＭＳ Ｐゴシック" panose="020B0600070205080204" pitchFamily="50" charset="-128"/>
              </a:rPr>
              <a:t>年の余力しかない</a:t>
            </a:r>
            <a:endParaRPr lang="en-US" altLang="ja-JP" sz="1905">
              <a:solidFill>
                <a:schemeClr val="bg1"/>
              </a:solidFill>
              <a:latin typeface="ＭＳ Ｐゴシック" panose="020B0600070205080204" pitchFamily="50" charset="-128"/>
            </a:endParaRPr>
          </a:p>
        </p:txBody>
      </p:sp>
      <p:sp>
        <p:nvSpPr>
          <p:cNvPr id="17528" name="正方形/長方形 19"/>
          <p:cNvSpPr>
            <a:spLocks noChangeArrowheads="1"/>
          </p:cNvSpPr>
          <p:nvPr/>
        </p:nvSpPr>
        <p:spPr bwMode="auto">
          <a:xfrm>
            <a:off x="5591025" y="6071810"/>
            <a:ext cx="1947333"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a:latin typeface="Meiryo UI" panose="020B0604030504040204" pitchFamily="50" charset="-128"/>
                <a:ea typeface="Meiryo UI" panose="020B0604030504040204" pitchFamily="50" charset="-128"/>
              </a:rPr>
              <a:t>六カ所再処理工場ほぼ満杯</a:t>
            </a:r>
            <a:endParaRPr lang="en-US" altLang="ja-JP" sz="1143">
              <a:latin typeface="Meiryo UI" panose="020B0604030504040204" pitchFamily="50" charset="-128"/>
              <a:ea typeface="Meiryo UI" panose="020B0604030504040204" pitchFamily="50" charset="-128"/>
            </a:endParaRPr>
          </a:p>
        </p:txBody>
      </p:sp>
      <p:cxnSp>
        <p:nvCxnSpPr>
          <p:cNvPr id="4" name="直線矢印コネクタ 3"/>
          <p:cNvCxnSpPr/>
          <p:nvPr/>
        </p:nvCxnSpPr>
        <p:spPr>
          <a:xfrm>
            <a:off x="5013478" y="6216952"/>
            <a:ext cx="67884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114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732904" y="150607"/>
            <a:ext cx="5013063" cy="369332"/>
          </a:xfrm>
          <a:prstGeom prst="rect">
            <a:avLst/>
          </a:prstGeom>
          <a:noFill/>
        </p:spPr>
        <p:txBody>
          <a:bodyPr wrap="square" rtlCol="0">
            <a:spAutoFit/>
          </a:bodyPr>
          <a:lstStyle/>
          <a:p>
            <a:pPr algn="ctr"/>
            <a:r>
              <a:rPr lang="ja-JP" altLang="en-US" dirty="0" smtClean="0">
                <a:latin typeface="Meiryo UI" panose="020B0604030504040204" pitchFamily="50" charset="-128"/>
                <a:ea typeface="Meiryo UI" panose="020B0604030504040204" pitchFamily="50" charset="-128"/>
              </a:rPr>
              <a:t>安全な溶融塩炉を</a:t>
            </a:r>
            <a:r>
              <a:rPr lang="en-US" altLang="ja-JP" dirty="0" smtClean="0">
                <a:latin typeface="Meiryo UI" panose="020B0604030504040204" pitchFamily="50" charset="-128"/>
                <a:ea typeface="Meiryo UI" panose="020B0604030504040204" pitchFamily="50" charset="-128"/>
              </a:rPr>
              <a:t>Terra Power</a:t>
            </a:r>
            <a:r>
              <a:rPr lang="ja-JP" altLang="en-US" dirty="0" smtClean="0">
                <a:latin typeface="Meiryo UI" panose="020B0604030504040204" pitchFamily="50" charset="-128"/>
                <a:ea typeface="Meiryo UI" panose="020B0604030504040204" pitchFamily="50" charset="-128"/>
              </a:rPr>
              <a:t>が開発中</a:t>
            </a:r>
            <a:endParaRPr kumimoji="1" lang="ja-JP" altLang="en-US" dirty="0">
              <a:latin typeface="Meiryo UI" panose="020B0604030504040204" pitchFamily="50" charset="-128"/>
              <a:ea typeface="Meiryo UI" panose="020B0604030504040204" pitchFamily="50"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674" y="2018653"/>
            <a:ext cx="4762500" cy="3743325"/>
          </a:xfrm>
          <a:prstGeom prst="rect">
            <a:avLst/>
          </a:prstGeom>
        </p:spPr>
      </p:pic>
      <p:sp>
        <p:nvSpPr>
          <p:cNvPr id="11" name="正方形/長方形 10"/>
          <p:cNvSpPr/>
          <p:nvPr/>
        </p:nvSpPr>
        <p:spPr>
          <a:xfrm>
            <a:off x="7883019" y="5476627"/>
            <a:ext cx="2392001" cy="246221"/>
          </a:xfrm>
          <a:prstGeom prst="rect">
            <a:avLst/>
          </a:prstGeom>
        </p:spPr>
        <p:txBody>
          <a:bodyPr wrap="none">
            <a:spAutoFit/>
          </a:bodyPr>
          <a:lstStyle/>
          <a:p>
            <a:r>
              <a:rPr lang="en-US" altLang="ja-JP" sz="1000" dirty="0"/>
              <a:t>http://terrapower.com/technologies/mcfr</a:t>
            </a:r>
            <a:endParaRPr lang="ja-JP" altLang="en-US" sz="1000" dirty="0"/>
          </a:p>
        </p:txBody>
      </p:sp>
      <p:sp>
        <p:nvSpPr>
          <p:cNvPr id="12" name="正方形/長方形 11"/>
          <p:cNvSpPr/>
          <p:nvPr/>
        </p:nvSpPr>
        <p:spPr>
          <a:xfrm>
            <a:off x="7067913" y="1649321"/>
            <a:ext cx="3739613" cy="369332"/>
          </a:xfrm>
          <a:prstGeom prst="rect">
            <a:avLst/>
          </a:prstGeom>
        </p:spPr>
        <p:txBody>
          <a:bodyPr wrap="none">
            <a:spAutoFit/>
          </a:bodyPr>
          <a:lstStyle/>
          <a:p>
            <a:r>
              <a:rPr lang="en-US" altLang="ja-JP" dirty="0" smtClean="0"/>
              <a:t>Molten Chloride Fast Reactor </a:t>
            </a:r>
            <a:r>
              <a:rPr lang="en-US" altLang="ja-JP" dirty="0"/>
              <a:t>(MCFR)</a:t>
            </a:r>
            <a:endParaRPr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09" y="2108113"/>
            <a:ext cx="4019773" cy="2974632"/>
          </a:xfrm>
          <a:prstGeom prst="rect">
            <a:avLst/>
          </a:prstGeom>
        </p:spPr>
      </p:pic>
      <p:sp>
        <p:nvSpPr>
          <p:cNvPr id="14" name="右矢印 13"/>
          <p:cNvSpPr/>
          <p:nvPr/>
        </p:nvSpPr>
        <p:spPr>
          <a:xfrm>
            <a:off x="5016843" y="2866769"/>
            <a:ext cx="1688757" cy="1820562"/>
          </a:xfrm>
          <a:prstGeom prst="rightArrow">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21</a:t>
            </a:r>
            <a:r>
              <a:rPr kumimoji="1" lang="ja-JP" altLang="en-US" dirty="0" smtClean="0"/>
              <a:t>世紀に</a:t>
            </a:r>
            <a:r>
              <a:rPr kumimoji="1" lang="ja-JP" altLang="en-US" dirty="0" err="1" smtClean="0"/>
              <a:t>蘇させる</a:t>
            </a:r>
            <a:r>
              <a:rPr kumimoji="1" lang="ja-JP" altLang="en-US" dirty="0" smtClean="0"/>
              <a:t>！</a:t>
            </a:r>
            <a:endParaRPr kumimoji="1" lang="ja-JP" altLang="en-US" dirty="0"/>
          </a:p>
        </p:txBody>
      </p:sp>
      <p:sp>
        <p:nvSpPr>
          <p:cNvPr id="15" name="正方形/長方形 14"/>
          <p:cNvSpPr/>
          <p:nvPr/>
        </p:nvSpPr>
        <p:spPr>
          <a:xfrm>
            <a:off x="935509" y="1800336"/>
            <a:ext cx="4360296"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Molten Salt Reactor Experiment begins in 1962.</a:t>
            </a:r>
            <a:endParaRPr lang="ja-JP" altLang="en-US" sz="1400" dirty="0">
              <a:latin typeface="Meiryo UI" panose="020B0604030504040204" pitchFamily="50" charset="-128"/>
              <a:ea typeface="Meiryo UI" panose="020B0604030504040204" pitchFamily="50" charset="-128"/>
            </a:endParaRPr>
          </a:p>
        </p:txBody>
      </p:sp>
      <p:sp>
        <p:nvSpPr>
          <p:cNvPr id="16" name="正方形/長方形 15"/>
          <p:cNvSpPr/>
          <p:nvPr/>
        </p:nvSpPr>
        <p:spPr>
          <a:xfrm>
            <a:off x="6186616" y="5976136"/>
            <a:ext cx="5552303" cy="461665"/>
          </a:xfrm>
          <a:prstGeom prst="rect">
            <a:avLst/>
          </a:prstGeom>
        </p:spPr>
        <p:txBody>
          <a:bodyPr wrap="square">
            <a:spAutoFit/>
          </a:bodyPr>
          <a:lstStyle/>
          <a:p>
            <a:r>
              <a:rPr lang="en-US" altLang="ja-JP" sz="1200" dirty="0" err="1">
                <a:latin typeface="Meiryo UI" panose="020B0604030504040204" pitchFamily="50" charset="-128"/>
                <a:ea typeface="Meiryo UI" panose="020B0604030504040204" pitchFamily="50" charset="-128"/>
              </a:rPr>
              <a:t>TerraPower</a:t>
            </a:r>
            <a:r>
              <a:rPr lang="en-US" altLang="ja-JP" sz="1200" dirty="0">
                <a:latin typeface="Meiryo UI" panose="020B0604030504040204" pitchFamily="50" charset="-128"/>
                <a:ea typeface="Meiryo UI" panose="020B0604030504040204" pitchFamily="50" charset="-128"/>
              </a:rPr>
              <a:t>, the Southern Company, Oak Ridge </a:t>
            </a:r>
            <a:r>
              <a:rPr lang="en-US" altLang="ja-JP" sz="1200" dirty="0" smtClean="0">
                <a:latin typeface="Meiryo UI" panose="020B0604030504040204" pitchFamily="50" charset="-128"/>
                <a:ea typeface="Meiryo UI" panose="020B0604030504040204" pitchFamily="50" charset="-128"/>
              </a:rPr>
              <a:t>National Laboratory</a:t>
            </a:r>
            <a:r>
              <a:rPr lang="en-US" altLang="ja-JP" sz="1200" dirty="0">
                <a:latin typeface="Meiryo UI" panose="020B0604030504040204" pitchFamily="50" charset="-128"/>
                <a:ea typeface="Meiryo UI" panose="020B0604030504040204" pitchFamily="50" charset="-128"/>
              </a:rPr>
              <a:t>, </a:t>
            </a:r>
            <a:endParaRPr lang="en-US" altLang="ja-JP" sz="1200" dirty="0" smtClean="0">
              <a:latin typeface="Meiryo UI" panose="020B0604030504040204" pitchFamily="50" charset="-128"/>
              <a:ea typeface="Meiryo UI" panose="020B0604030504040204" pitchFamily="50" charset="-128"/>
            </a:endParaRPr>
          </a:p>
          <a:p>
            <a:r>
              <a:rPr lang="en-US" altLang="ja-JP" sz="1200" dirty="0" smtClean="0">
                <a:latin typeface="Meiryo UI" panose="020B0604030504040204" pitchFamily="50" charset="-128"/>
                <a:ea typeface="Meiryo UI" panose="020B0604030504040204" pitchFamily="50" charset="-128"/>
              </a:rPr>
              <a:t>Electric </a:t>
            </a:r>
            <a:r>
              <a:rPr lang="en-US" altLang="ja-JP" sz="1200" dirty="0">
                <a:latin typeface="Meiryo UI" panose="020B0604030504040204" pitchFamily="50" charset="-128"/>
                <a:ea typeface="Meiryo UI" panose="020B0604030504040204" pitchFamily="50" charset="-128"/>
              </a:rPr>
              <a:t>Power Research </a:t>
            </a:r>
            <a:r>
              <a:rPr lang="en-US" altLang="ja-JP" sz="1200" dirty="0" smtClean="0">
                <a:latin typeface="Meiryo UI" panose="020B0604030504040204" pitchFamily="50" charset="-128"/>
                <a:ea typeface="Meiryo UI" panose="020B0604030504040204" pitchFamily="50" charset="-128"/>
              </a:rPr>
              <a:t>Institute</a:t>
            </a:r>
            <a:r>
              <a:rPr lang="ja-JP" altLang="en-US" sz="1200" dirty="0" err="1"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Vanderbilt </a:t>
            </a:r>
            <a:r>
              <a:rPr lang="en-US" altLang="ja-JP" sz="1200" dirty="0">
                <a:latin typeface="Meiryo UI" panose="020B0604030504040204" pitchFamily="50" charset="-128"/>
                <a:ea typeface="Meiryo UI" panose="020B0604030504040204" pitchFamily="50" charset="-128"/>
              </a:rPr>
              <a:t>University.</a:t>
            </a:r>
            <a:endParaRPr lang="ja-JP" altLang="en-US" sz="1200" dirty="0">
              <a:latin typeface="Meiryo UI" panose="020B0604030504040204" pitchFamily="50" charset="-128"/>
              <a:ea typeface="Meiryo UI" panose="020B0604030504040204" pitchFamily="50" charset="-128"/>
            </a:endParaRPr>
          </a:p>
        </p:txBody>
      </p:sp>
      <p:pic>
        <p:nvPicPr>
          <p:cNvPr id="17" name="図 16"/>
          <p:cNvPicPr>
            <a:picLocks noChangeAspect="1"/>
          </p:cNvPicPr>
          <p:nvPr/>
        </p:nvPicPr>
        <p:blipFill>
          <a:blip r:embed="rId4"/>
          <a:stretch>
            <a:fillRect/>
          </a:stretch>
        </p:blipFill>
        <p:spPr>
          <a:xfrm>
            <a:off x="143435" y="150607"/>
            <a:ext cx="1357286" cy="436692"/>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913" y="980410"/>
            <a:ext cx="1296173" cy="1844040"/>
          </a:xfrm>
          <a:prstGeom prst="rect">
            <a:avLst/>
          </a:prstGeom>
        </p:spPr>
      </p:pic>
    </p:spTree>
    <p:extLst>
      <p:ext uri="{BB962C8B-B14F-4D97-AF65-F5344CB8AC3E}">
        <p14:creationId xmlns:p14="http://schemas.microsoft.com/office/powerpoint/2010/main" val="3743823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5900" y="412452"/>
            <a:ext cx="9189720" cy="369332"/>
          </a:xfrm>
          <a:prstGeom prst="rect">
            <a:avLst/>
          </a:prstGeom>
          <a:noFill/>
        </p:spPr>
        <p:txBody>
          <a:bodyPr wrap="square" rtlCol="0">
            <a:spAutoFit/>
          </a:bodyPr>
          <a:lstStyle/>
          <a:p>
            <a:pPr algn="ctr"/>
            <a:r>
              <a:rPr lang="en-US" altLang="ja-JP" dirty="0" err="1" smtClean="0">
                <a:latin typeface="Meiryo UI" panose="020B0604030504040204" pitchFamily="50" charset="-128"/>
                <a:ea typeface="Meiryo UI" panose="020B0604030504040204" pitchFamily="50" charset="-128"/>
              </a:rPr>
              <a:t>TerraPower</a:t>
            </a:r>
            <a:r>
              <a:rPr lang="ja-JP" altLang="en-US" dirty="0" smtClean="0">
                <a:latin typeface="Meiryo UI" panose="020B0604030504040204" pitchFamily="50" charset="-128"/>
                <a:ea typeface="Meiryo UI" panose="020B0604030504040204" pitchFamily="50" charset="-128"/>
              </a:rPr>
              <a:t>社は、溶融塩ループ（実験装置）を</a:t>
            </a:r>
            <a:r>
              <a:rPr lang="en-US" altLang="ja-JP" dirty="0" smtClean="0">
                <a:latin typeface="Meiryo UI" panose="020B0604030504040204" pitchFamily="50" charset="-128"/>
                <a:ea typeface="Meiryo UI" panose="020B0604030504040204" pitchFamily="50" charset="-128"/>
              </a:rPr>
              <a:t>100</a:t>
            </a:r>
            <a:r>
              <a:rPr lang="ja-JP" altLang="en-US" dirty="0" smtClean="0">
                <a:latin typeface="Meiryo UI" panose="020B0604030504040204" pitchFamily="50" charset="-128"/>
                <a:ea typeface="Meiryo UI" panose="020B0604030504040204" pitchFamily="50" charset="-128"/>
              </a:rPr>
              <a:t>基作成し、実証実験を行う</a:t>
            </a:r>
            <a:endParaRPr kumimoji="1" lang="ja-JP" altLang="en-US" dirty="0">
              <a:latin typeface="Meiryo UI" panose="020B0604030504040204" pitchFamily="50" charset="-128"/>
              <a:ea typeface="Meiryo UI" panose="020B0604030504040204" pitchFamily="50" charset="-128"/>
            </a:endParaRPr>
          </a:p>
        </p:txBody>
      </p:sp>
      <p:pic>
        <p:nvPicPr>
          <p:cNvPr id="17" name="図 16"/>
          <p:cNvPicPr>
            <a:picLocks noChangeAspect="1"/>
          </p:cNvPicPr>
          <p:nvPr/>
        </p:nvPicPr>
        <p:blipFill>
          <a:blip r:embed="rId2"/>
          <a:stretch>
            <a:fillRect/>
          </a:stretch>
        </p:blipFill>
        <p:spPr>
          <a:xfrm>
            <a:off x="958246" y="1579740"/>
            <a:ext cx="2774658" cy="892716"/>
          </a:xfrm>
          <a:prstGeom prst="rect">
            <a:avLst/>
          </a:prstGeom>
        </p:spPr>
      </p:pic>
      <p:sp>
        <p:nvSpPr>
          <p:cNvPr id="3" name="テキスト ボックス 2"/>
          <p:cNvSpPr txBox="1"/>
          <p:nvPr/>
        </p:nvSpPr>
        <p:spPr>
          <a:xfrm>
            <a:off x="4724541" y="3138199"/>
            <a:ext cx="1807285" cy="707886"/>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電気通信大学</a:t>
            </a:r>
            <a:endParaRPr kumimoji="1" lang="en-US" altLang="ja-JP" sz="2000" dirty="0" smtClean="0">
              <a:latin typeface="Meiryo UI" panose="020B0604030504040204" pitchFamily="50" charset="-128"/>
              <a:ea typeface="Meiryo UI" panose="020B0604030504040204" pitchFamily="50" charset="-128"/>
            </a:endParaRPr>
          </a:p>
          <a:p>
            <a:pPr algn="ctr"/>
            <a:r>
              <a:rPr lang="ja-JP" altLang="en-US" sz="2000" dirty="0" smtClean="0">
                <a:latin typeface="Meiryo UI" panose="020B0604030504040204" pitchFamily="50" charset="-128"/>
                <a:ea typeface="Meiryo UI" panose="020B0604030504040204" pitchFamily="50" charset="-128"/>
              </a:rPr>
              <a:t>木下幹康</a:t>
            </a:r>
            <a:endParaRPr lang="en-US" altLang="ja-JP" sz="2000" dirty="0" smtClean="0">
              <a:latin typeface="Meiryo UI" panose="020B0604030504040204" pitchFamily="50" charset="-128"/>
              <a:ea typeface="Meiryo UI" panose="020B0604030504040204" pitchFamily="50" charset="-128"/>
            </a:endParaRPr>
          </a:p>
        </p:txBody>
      </p:sp>
      <p:sp>
        <p:nvSpPr>
          <p:cNvPr id="4" name="右矢印 3"/>
          <p:cNvSpPr/>
          <p:nvPr/>
        </p:nvSpPr>
        <p:spPr>
          <a:xfrm>
            <a:off x="3394711" y="2743687"/>
            <a:ext cx="1165860" cy="364785"/>
          </a:xfrm>
          <a:prstGeom prst="rightArrow">
            <a:avLst/>
          </a:prstGeom>
          <a:solidFill>
            <a:srgbClr val="FFC000"/>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6609652" y="2743687"/>
            <a:ext cx="1071307" cy="364785"/>
          </a:xfrm>
          <a:prstGeom prst="rightArrow">
            <a:avLst/>
          </a:prstGeom>
          <a:solidFill>
            <a:srgbClr val="FFC000"/>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1829" y="2521678"/>
            <a:ext cx="1977470" cy="2636627"/>
          </a:xfrm>
          <a:prstGeom prst="rect">
            <a:avLst/>
          </a:prstGeom>
        </p:spPr>
      </p:pic>
      <p:sp>
        <p:nvSpPr>
          <p:cNvPr id="6" name="角丸四角形吹き出し 5"/>
          <p:cNvSpPr/>
          <p:nvPr/>
        </p:nvSpPr>
        <p:spPr>
          <a:xfrm>
            <a:off x="496522" y="5906767"/>
            <a:ext cx="4852718" cy="528323"/>
          </a:xfrm>
          <a:prstGeom prst="wedgeRoundRectCallout">
            <a:avLst>
              <a:gd name="adj1" fmla="val -15629"/>
              <a:gd name="adj2" fmla="val -193219"/>
              <a:gd name="adj3" fmla="val 16667"/>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smtClean="0">
                <a:solidFill>
                  <a:schemeClr val="tx1"/>
                </a:solidFill>
                <a:latin typeface="Meiryo UI" panose="020B0604030504040204" pitchFamily="50" charset="-128"/>
                <a:ea typeface="Meiryo UI" panose="020B0604030504040204" pitchFamily="50" charset="-128"/>
              </a:rPr>
              <a:t>TerraPower</a:t>
            </a:r>
            <a:r>
              <a:rPr kumimoji="1" lang="ja-JP" altLang="en-US" sz="1600" dirty="0" smtClean="0">
                <a:solidFill>
                  <a:schemeClr val="tx1"/>
                </a:solidFill>
                <a:latin typeface="Meiryo UI" panose="020B0604030504040204" pitchFamily="50" charset="-128"/>
                <a:ea typeface="Meiryo UI" panose="020B0604030504040204" pitchFamily="50" charset="-128"/>
              </a:rPr>
              <a:t>は、</a:t>
            </a:r>
            <a:endParaRPr kumimoji="1" lang="en-US" altLang="ja-JP" sz="1600" dirty="0" smtClean="0">
              <a:solidFill>
                <a:schemeClr val="tx1"/>
              </a:solidFill>
              <a:latin typeface="Meiryo UI" panose="020B0604030504040204" pitchFamily="50" charset="-128"/>
              <a:ea typeface="Meiryo UI" panose="020B0604030504040204" pitchFamily="50" charset="-128"/>
            </a:endParaRPr>
          </a:p>
          <a:p>
            <a:pPr algn="ctr"/>
            <a:r>
              <a:rPr lang="ja-JP" altLang="en-US" sz="1600" dirty="0" smtClean="0">
                <a:solidFill>
                  <a:schemeClr val="tx1"/>
                </a:solidFill>
                <a:latin typeface="Meiryo UI" panose="020B0604030504040204" pitchFamily="50" charset="-128"/>
                <a:ea typeface="Meiryo UI" panose="020B0604030504040204" pitchFamily="50" charset="-128"/>
              </a:rPr>
              <a:t>今後</a:t>
            </a:r>
            <a:r>
              <a:rPr lang="en-US" altLang="ja-JP" sz="1600" dirty="0" smtClean="0">
                <a:solidFill>
                  <a:schemeClr val="tx1"/>
                </a:solidFill>
                <a:latin typeface="Meiryo UI" panose="020B0604030504040204" pitchFamily="50" charset="-128"/>
                <a:ea typeface="Meiryo UI" panose="020B0604030504040204" pitchFamily="50" charset="-128"/>
              </a:rPr>
              <a:t>100</a:t>
            </a:r>
            <a:r>
              <a:rPr lang="ja-JP" altLang="en-US" sz="1600" dirty="0" smtClean="0">
                <a:solidFill>
                  <a:schemeClr val="tx1"/>
                </a:solidFill>
                <a:latin typeface="Meiryo UI" panose="020B0604030504040204" pitchFamily="50" charset="-128"/>
                <a:ea typeface="Meiryo UI" panose="020B0604030504040204" pitchFamily="50" charset="-128"/>
              </a:rPr>
              <a:t>基の溶融塩ループを作製する</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7" name="角丸四角形 6"/>
          <p:cNvSpPr/>
          <p:nvPr/>
        </p:nvSpPr>
        <p:spPr>
          <a:xfrm>
            <a:off x="8250871" y="1621714"/>
            <a:ext cx="2080260" cy="446157"/>
          </a:xfrm>
          <a:prstGeom prst="roundRect">
            <a:avLst>
              <a:gd name="adj" fmla="val 25919"/>
            </a:avLst>
          </a:prstGeom>
          <a:solidFill>
            <a:schemeClr val="accent5">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latin typeface="Meiryo UI" panose="020B0604030504040204" pitchFamily="50" charset="-128"/>
                <a:ea typeface="Meiryo UI" panose="020B0604030504040204" pitchFamily="50" charset="-128"/>
              </a:rPr>
              <a:t>T</a:t>
            </a:r>
            <a:r>
              <a:rPr kumimoji="1" lang="ja-JP" altLang="en-US" dirty="0" smtClean="0">
                <a:solidFill>
                  <a:schemeClr val="tx1"/>
                </a:solidFill>
                <a:latin typeface="Meiryo UI" panose="020B0604030504040204" pitchFamily="50" charset="-128"/>
                <a:ea typeface="Meiryo UI" panose="020B0604030504040204" pitchFamily="50" charset="-128"/>
              </a:rPr>
              <a:t>社</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1" name="角丸四角形 20"/>
          <p:cNvSpPr/>
          <p:nvPr/>
        </p:nvSpPr>
        <p:spPr>
          <a:xfrm>
            <a:off x="8250871" y="2772928"/>
            <a:ext cx="2080260" cy="553689"/>
          </a:xfrm>
          <a:prstGeom prst="roundRect">
            <a:avLst>
              <a:gd name="adj" fmla="val 25919"/>
            </a:avLst>
          </a:prstGeom>
          <a:solidFill>
            <a:schemeClr val="accent5">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Meiryo UI" panose="020B0604030504040204" pitchFamily="50" charset="-128"/>
                <a:ea typeface="Meiryo UI" panose="020B0604030504040204" pitchFamily="50" charset="-128"/>
              </a:rPr>
              <a:t>三井物産</a:t>
            </a:r>
            <a:endParaRPr kumimoji="1" lang="en-US" altLang="ja-JP" sz="1400" dirty="0" smtClean="0">
              <a:solidFill>
                <a:schemeClr val="tx1"/>
              </a:solidFill>
              <a:latin typeface="Meiryo UI" panose="020B0604030504040204" pitchFamily="50" charset="-128"/>
              <a:ea typeface="Meiryo UI" panose="020B0604030504040204" pitchFamily="50" charset="-128"/>
            </a:endParaRPr>
          </a:p>
          <a:p>
            <a:pPr algn="ctr"/>
            <a:r>
              <a:rPr lang="ja-JP" altLang="en-US" sz="1400" dirty="0" smtClean="0">
                <a:solidFill>
                  <a:schemeClr val="tx1"/>
                </a:solidFill>
                <a:latin typeface="Meiryo UI" panose="020B0604030504040204" pitchFamily="50" charset="-128"/>
                <a:ea typeface="Meiryo UI" panose="020B0604030504040204" pitchFamily="50" charset="-128"/>
              </a:rPr>
              <a:t>プラントシステム</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2" name="角丸四角形 21"/>
          <p:cNvSpPr/>
          <p:nvPr/>
        </p:nvSpPr>
        <p:spPr>
          <a:xfrm>
            <a:off x="8250871" y="2197321"/>
            <a:ext cx="2080260" cy="446157"/>
          </a:xfrm>
          <a:prstGeom prst="roundRect">
            <a:avLst>
              <a:gd name="adj" fmla="val 25919"/>
            </a:avLst>
          </a:prstGeom>
          <a:solidFill>
            <a:schemeClr val="accent5">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三井物産メタルズ</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4" name="角丸四角形 23"/>
          <p:cNvSpPr/>
          <p:nvPr/>
        </p:nvSpPr>
        <p:spPr>
          <a:xfrm>
            <a:off x="8250871" y="3437416"/>
            <a:ext cx="2080260" cy="553689"/>
          </a:xfrm>
          <a:prstGeom prst="roundRect">
            <a:avLst>
              <a:gd name="adj" fmla="val 25919"/>
            </a:avLst>
          </a:prstGeom>
          <a:solidFill>
            <a:schemeClr val="accent4">
              <a:lumMod val="60000"/>
              <a:lumOff val="40000"/>
            </a:schemeClr>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Meiryo UI" panose="020B0604030504040204" pitchFamily="50" charset="-128"/>
                <a:ea typeface="Meiryo UI" panose="020B0604030504040204" pitchFamily="50" charset="-128"/>
              </a:rPr>
              <a:t>三井物産</a:t>
            </a:r>
            <a:r>
              <a:rPr lang="ja-JP" altLang="en-US" sz="1400" dirty="0" smtClean="0">
                <a:solidFill>
                  <a:schemeClr val="tx1"/>
                </a:solidFill>
                <a:latin typeface="Meiryo UI" panose="020B0604030504040204" pitchFamily="50" charset="-128"/>
                <a:ea typeface="Meiryo UI" panose="020B0604030504040204" pitchFamily="50" charset="-128"/>
              </a:rPr>
              <a:t>プラスチック</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5" name="角丸四角形 24"/>
          <p:cNvSpPr/>
          <p:nvPr/>
        </p:nvSpPr>
        <p:spPr>
          <a:xfrm>
            <a:off x="4724541" y="2692042"/>
            <a:ext cx="1721141" cy="446157"/>
          </a:xfrm>
          <a:prstGeom prst="roundRect">
            <a:avLst>
              <a:gd name="adj" fmla="val 25919"/>
            </a:avLst>
          </a:prstGeom>
          <a:solidFill>
            <a:srgbClr val="002060"/>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1"/>
                </a:solidFill>
                <a:latin typeface="Meiryo UI" panose="020B0604030504040204" pitchFamily="50" charset="-128"/>
                <a:ea typeface="Meiryo UI" panose="020B0604030504040204" pitchFamily="50" charset="-128"/>
              </a:rPr>
              <a:t>溶融塩技研</a:t>
            </a:r>
            <a:endParaRPr kumimoji="1" lang="ja-JP" altLang="en-US"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3977641" y="2072981"/>
            <a:ext cx="3623310" cy="584775"/>
          </a:xfrm>
          <a:prstGeom prst="rect">
            <a:avLst/>
          </a:prstGeom>
          <a:noFill/>
        </p:spPr>
        <p:txBody>
          <a:bodyPr wrap="square" rtlCol="0">
            <a:spAutoFit/>
          </a:bodyPr>
          <a:lstStyle/>
          <a:p>
            <a:r>
              <a:rPr kumimoji="1" lang="en-US" altLang="ja-JP" sz="1600" dirty="0" err="1" smtClean="0">
                <a:latin typeface="Meiryo UI" panose="020B0604030504040204" pitchFamily="50" charset="-128"/>
                <a:ea typeface="Meiryo UI" panose="020B0604030504040204" pitchFamily="50" charset="-128"/>
              </a:rPr>
              <a:t>TerraPower</a:t>
            </a:r>
            <a:r>
              <a:rPr kumimoji="1" lang="ja-JP" altLang="en-US" sz="1600" dirty="0" smtClean="0">
                <a:latin typeface="Meiryo UI" panose="020B0604030504040204" pitchFamily="50" charset="-128"/>
                <a:ea typeface="Meiryo UI" panose="020B0604030504040204" pitchFamily="50" charset="-128"/>
              </a:rPr>
              <a:t>の溶融塩ループ作製を</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受注し、</a:t>
            </a:r>
            <a:r>
              <a:rPr kumimoji="1" lang="en-US" altLang="ja-JP" sz="1600" dirty="0" smtClean="0">
                <a:latin typeface="Meiryo UI" panose="020B0604030504040204" pitchFamily="50" charset="-128"/>
                <a:ea typeface="Meiryo UI" panose="020B0604030504040204" pitchFamily="50" charset="-128"/>
              </a:rPr>
              <a:t>3D</a:t>
            </a:r>
            <a:r>
              <a:rPr kumimoji="1" lang="ja-JP" altLang="en-US" sz="1600" dirty="0" smtClean="0">
                <a:latin typeface="Meiryo UI" panose="020B0604030504040204" pitchFamily="50" charset="-128"/>
                <a:ea typeface="Meiryo UI" panose="020B0604030504040204" pitchFamily="50" charset="-128"/>
              </a:rPr>
              <a:t>プリンタ等で製造し納入。</a:t>
            </a:r>
            <a:endParaRPr kumimoji="1" lang="ja-JP" altLang="en-US" sz="1600" dirty="0">
              <a:latin typeface="Meiryo UI" panose="020B0604030504040204" pitchFamily="50" charset="-128"/>
              <a:ea typeface="Meiryo UI" panose="020B0604030504040204" pitchFamily="50" charset="-128"/>
            </a:endParaRPr>
          </a:p>
        </p:txBody>
      </p:sp>
      <p:sp>
        <p:nvSpPr>
          <p:cNvPr id="26" name="角丸四角形 25"/>
          <p:cNvSpPr/>
          <p:nvPr/>
        </p:nvSpPr>
        <p:spPr>
          <a:xfrm>
            <a:off x="8250871" y="4152170"/>
            <a:ext cx="2080260" cy="553689"/>
          </a:xfrm>
          <a:prstGeom prst="roundRect">
            <a:avLst>
              <a:gd name="adj" fmla="val 25919"/>
            </a:avLst>
          </a:prstGeom>
          <a:solidFill>
            <a:srgbClr val="00B0F0"/>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eiryo UI" panose="020B0604030504040204" pitchFamily="50" charset="-128"/>
                <a:ea typeface="Meiryo UI" panose="020B0604030504040204" pitchFamily="50" charset="-128"/>
              </a:rPr>
              <a:t>日立金属スーパーアロイ</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7" name="角丸四角形 26"/>
          <p:cNvSpPr/>
          <p:nvPr/>
        </p:nvSpPr>
        <p:spPr>
          <a:xfrm>
            <a:off x="8250871" y="4866924"/>
            <a:ext cx="2080260" cy="553689"/>
          </a:xfrm>
          <a:prstGeom prst="roundRect">
            <a:avLst>
              <a:gd name="adj" fmla="val 25919"/>
            </a:avLst>
          </a:prstGeom>
          <a:solidFill>
            <a:srgbClr val="00B0F0"/>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eiryo UI" panose="020B0604030504040204" pitchFamily="50" charset="-128"/>
                <a:ea typeface="Meiryo UI" panose="020B0604030504040204" pitchFamily="50" charset="-128"/>
              </a:rPr>
              <a:t>助川電気</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8" name="角丸四角形 27"/>
          <p:cNvSpPr/>
          <p:nvPr/>
        </p:nvSpPr>
        <p:spPr>
          <a:xfrm>
            <a:off x="8250871" y="5581678"/>
            <a:ext cx="2080260" cy="553689"/>
          </a:xfrm>
          <a:prstGeom prst="roundRect">
            <a:avLst>
              <a:gd name="adj" fmla="val 25919"/>
            </a:avLst>
          </a:prstGeom>
          <a:solidFill>
            <a:srgbClr val="00B0F0"/>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Meiryo UI" panose="020B0604030504040204" pitchFamily="50" charset="-128"/>
                <a:ea typeface="Meiryo UI" panose="020B0604030504040204" pitchFamily="50" charset="-128"/>
              </a:rPr>
              <a:t>その他、ものづくり企業</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9" name="正方形/長方形 8"/>
          <p:cNvSpPr/>
          <p:nvPr/>
        </p:nvSpPr>
        <p:spPr>
          <a:xfrm>
            <a:off x="7932419" y="1348740"/>
            <a:ext cx="2777491" cy="506349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rot="10800000">
            <a:off x="3394711" y="4211844"/>
            <a:ext cx="4329993" cy="364785"/>
          </a:xfrm>
          <a:prstGeom prst="rightArrow">
            <a:avLst/>
          </a:prstGeom>
          <a:solidFill>
            <a:srgbClr val="FFC000"/>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6656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7437" y="154098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2053086" y="522729"/>
            <a:ext cx="7781026" cy="707886"/>
          </a:xfrm>
          <a:prstGeom prst="rect">
            <a:avLst/>
          </a:prstGeom>
          <a:noFill/>
        </p:spPr>
        <p:txBody>
          <a:bodyPr wrap="square" rtlCol="0">
            <a:spAutoFit/>
          </a:bodyPr>
          <a:lstStyle/>
          <a:p>
            <a:pPr algn="ctr"/>
            <a:r>
              <a:rPr kumimoji="1" lang="ja-JP" altLang="en-US" sz="4000" b="1" dirty="0" smtClean="0">
                <a:latin typeface="Meiryo UI" panose="020B0604030504040204" pitchFamily="50" charset="-128"/>
                <a:ea typeface="Meiryo UI" panose="020B0604030504040204" pitchFamily="50" charset="-128"/>
              </a:rPr>
              <a:t>お伝えしたい事</a:t>
            </a:r>
            <a:endParaRPr kumimoji="1" lang="ja-JP" altLang="en-US" sz="4000" b="1" dirty="0">
              <a:latin typeface="Meiryo UI" panose="020B0604030504040204" pitchFamily="50" charset="-128"/>
              <a:ea typeface="Meiryo UI" panose="020B0604030504040204" pitchFamily="50" charset="-128"/>
            </a:endParaRPr>
          </a:p>
        </p:txBody>
      </p:sp>
      <p:pic>
        <p:nvPicPr>
          <p:cNvPr id="11"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7437" y="2714181"/>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7437" y="3865244"/>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6427" y="501518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テキスト ボックス 12"/>
          <p:cNvSpPr txBox="1"/>
          <p:nvPr/>
        </p:nvSpPr>
        <p:spPr>
          <a:xfrm>
            <a:off x="2053086" y="1628247"/>
            <a:ext cx="9523563" cy="584775"/>
          </a:xfrm>
          <a:prstGeom prst="rect">
            <a:avLst/>
          </a:prstGeom>
          <a:noFill/>
        </p:spPr>
        <p:txBody>
          <a:bodyPr wrap="square" rtlCol="0">
            <a:spAutoFit/>
          </a:bodyPr>
          <a:lstStyle/>
          <a:p>
            <a:r>
              <a:rPr kumimoji="1" lang="ja-JP" altLang="en-US" sz="3200" dirty="0" smtClean="0">
                <a:latin typeface="Meiryo UI" panose="020B0604030504040204" pitchFamily="50" charset="-128"/>
                <a:ea typeface="Meiryo UI" panose="020B0604030504040204" pitchFamily="50" charset="-128"/>
              </a:rPr>
              <a:t>原子力のトレンドは</a:t>
            </a:r>
            <a:r>
              <a:rPr kumimoji="1" lang="ja-JP" altLang="en-US" sz="3200" b="1" u="sng" dirty="0" smtClean="0">
                <a:latin typeface="Meiryo UI" panose="020B0604030504040204" pitchFamily="50" charset="-128"/>
                <a:ea typeface="Meiryo UI" panose="020B0604030504040204" pitchFamily="50" charset="-128"/>
              </a:rPr>
              <a:t>小型原子炉</a:t>
            </a:r>
            <a:r>
              <a:rPr kumimoji="1" lang="ja-JP" altLang="en-US" sz="3200" dirty="0" smtClean="0">
                <a:latin typeface="Meiryo UI" panose="020B0604030504040204" pitchFamily="50" charset="-128"/>
                <a:ea typeface="Meiryo UI" panose="020B0604030504040204" pitchFamily="50" charset="-128"/>
              </a:rPr>
              <a:t>　～集中から分散へ！</a:t>
            </a:r>
            <a:endParaRPr kumimoji="1" lang="ja-JP" altLang="en-US" sz="32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2072076" y="2800182"/>
            <a:ext cx="9435561" cy="584775"/>
          </a:xfrm>
          <a:prstGeom prst="rect">
            <a:avLst/>
          </a:prstGeom>
          <a:noFill/>
        </p:spPr>
        <p:txBody>
          <a:bodyPr wrap="square" rtlCol="0">
            <a:spAutoFit/>
          </a:bodyPr>
          <a:lstStyle/>
          <a:p>
            <a:r>
              <a:rPr kumimoji="1" lang="ja-JP" altLang="en-US" sz="3200" dirty="0" smtClean="0">
                <a:latin typeface="Meiryo UI" panose="020B0604030504040204" pitchFamily="50" charset="-128"/>
                <a:ea typeface="Meiryo UI" panose="020B0604030504040204" pitchFamily="50" charset="-128"/>
              </a:rPr>
              <a:t>新興途上国は安定した大電力を欲している</a:t>
            </a:r>
            <a:endParaRPr kumimoji="1" lang="ja-JP" altLang="en-US" sz="32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2053087" y="3973969"/>
            <a:ext cx="8859328" cy="584775"/>
          </a:xfrm>
          <a:prstGeom prst="rect">
            <a:avLst/>
          </a:prstGeom>
          <a:noFill/>
        </p:spPr>
        <p:txBody>
          <a:bodyPr wrap="square" rtlCol="0">
            <a:spAutoFit/>
          </a:bodyPr>
          <a:lstStyle/>
          <a:p>
            <a:r>
              <a:rPr lang="ja-JP" altLang="en-US" sz="3200" dirty="0" smtClean="0">
                <a:latin typeface="Meiryo UI" panose="020B0604030504040204" pitchFamily="50" charset="-128"/>
                <a:ea typeface="Meiryo UI" panose="020B0604030504040204" pitchFamily="50" charset="-128"/>
              </a:rPr>
              <a:t>小型原子炉のパーツを</a:t>
            </a:r>
            <a:r>
              <a:rPr lang="en-US" altLang="ja-JP" sz="3200" dirty="0" smtClean="0">
                <a:latin typeface="Meiryo UI" panose="020B0604030504040204" pitchFamily="50" charset="-128"/>
                <a:ea typeface="Meiryo UI" panose="020B0604030504040204" pitchFamily="50" charset="-128"/>
              </a:rPr>
              <a:t>3D</a:t>
            </a:r>
            <a:r>
              <a:rPr lang="ja-JP" altLang="en-US" sz="3200" dirty="0" smtClean="0">
                <a:latin typeface="Meiryo UI" panose="020B0604030504040204" pitchFamily="50" charset="-128"/>
                <a:ea typeface="Meiryo UI" panose="020B0604030504040204" pitchFamily="50" charset="-128"/>
              </a:rPr>
              <a:t>プリンタで製造する</a:t>
            </a:r>
            <a:endParaRPr kumimoji="1" lang="ja-JP" altLang="en-US" sz="32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5</a:t>
            </a:fld>
            <a:endParaRPr kumimoji="1" lang="ja-JP" altLang="en-US"/>
          </a:p>
        </p:txBody>
      </p:sp>
      <p:sp>
        <p:nvSpPr>
          <p:cNvPr id="12" name="テキスト ボックス 11"/>
          <p:cNvSpPr txBox="1"/>
          <p:nvPr/>
        </p:nvSpPr>
        <p:spPr>
          <a:xfrm>
            <a:off x="2061324" y="5152240"/>
            <a:ext cx="8859328" cy="584775"/>
          </a:xfrm>
          <a:prstGeom prst="rect">
            <a:avLst/>
          </a:prstGeom>
          <a:noFill/>
        </p:spPr>
        <p:txBody>
          <a:bodyPr wrap="square" rtlCol="0">
            <a:spAutoFit/>
          </a:bodyPr>
          <a:lstStyle/>
          <a:p>
            <a:r>
              <a:rPr lang="ja-JP" altLang="en-US" sz="3200" dirty="0" smtClean="0">
                <a:latin typeface="Meiryo UI" panose="020B0604030504040204" pitchFamily="50" charset="-128"/>
                <a:ea typeface="Meiryo UI" panose="020B0604030504040204" pitchFamily="50" charset="-128"/>
              </a:rPr>
              <a:t>既存軽水炉向けのパーツも</a:t>
            </a:r>
            <a:r>
              <a:rPr lang="en-US" altLang="ja-JP" sz="3200" dirty="0" smtClean="0">
                <a:latin typeface="Meiryo UI" panose="020B0604030504040204" pitchFamily="50" charset="-128"/>
                <a:ea typeface="Meiryo UI" panose="020B0604030504040204" pitchFamily="50" charset="-128"/>
              </a:rPr>
              <a:t>3D</a:t>
            </a:r>
            <a:r>
              <a:rPr lang="ja-JP" altLang="en-US" sz="3200" dirty="0" smtClean="0">
                <a:latin typeface="Meiryo UI" panose="020B0604030504040204" pitchFamily="50" charset="-128"/>
                <a:ea typeface="Meiryo UI" panose="020B0604030504040204" pitchFamily="50" charset="-128"/>
              </a:rPr>
              <a:t>プリンタで製造</a:t>
            </a:r>
            <a:endParaRPr kumimoji="1" lang="ja-JP" altLang="en-US" sz="3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572631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smtClean="0">
                <a:solidFill>
                  <a:schemeClr val="tx1"/>
                </a:solidFill>
                <a:latin typeface="Meiryo UI" panose="020B0604030504040204" pitchFamily="50" charset="-128"/>
                <a:ea typeface="Meiryo UI" panose="020B0604030504040204" pitchFamily="50" charset="-128"/>
              </a:rPr>
              <a:t>小型原子炉へビジネス転換</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次世代原子力</a:t>
            </a:r>
            <a:endParaRPr kumimoji="1" lang="ja-JP" altLang="en-US" sz="1600" dirty="0">
              <a:latin typeface="Meiryo UI" panose="020B0604030504040204" pitchFamily="50" charset="-128"/>
              <a:ea typeface="Meiryo UI" panose="020B0604030504040204" pitchFamily="50" charset="-128"/>
            </a:endParaRP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角丸四角形 3"/>
          <p:cNvSpPr/>
          <p:nvPr/>
        </p:nvSpPr>
        <p:spPr>
          <a:xfrm>
            <a:off x="914246" y="5554775"/>
            <a:ext cx="11195540" cy="1150536"/>
          </a:xfrm>
          <a:prstGeom prst="roundRect">
            <a:avLst/>
          </a:prstGeom>
          <a:solidFill>
            <a:schemeClr val="accent2"/>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bg1"/>
                </a:solidFill>
                <a:latin typeface="Meiryo UI" panose="020B0604030504040204" pitchFamily="50" charset="-128"/>
                <a:ea typeface="Meiryo UI" panose="020B0604030504040204" pitchFamily="50" charset="-128"/>
              </a:rPr>
              <a:t>米国</a:t>
            </a:r>
            <a:r>
              <a:rPr lang="ja-JP" altLang="en-US" sz="1600" dirty="0" smtClean="0">
                <a:solidFill>
                  <a:schemeClr val="bg1"/>
                </a:solidFill>
                <a:latin typeface="Meiryo UI" panose="020B0604030504040204" pitchFamily="50" charset="-128"/>
                <a:ea typeface="Meiryo UI" panose="020B0604030504040204" pitchFamily="50" charset="-128"/>
              </a:rPr>
              <a:t>の</a:t>
            </a:r>
            <a:r>
              <a:rPr lang="en-US" altLang="ja-JP" sz="1600" dirty="0" smtClean="0">
                <a:solidFill>
                  <a:schemeClr val="bg1"/>
                </a:solidFill>
                <a:latin typeface="Meiryo UI" panose="020B0604030504040204" pitchFamily="50" charset="-128"/>
                <a:ea typeface="Meiryo UI" panose="020B0604030504040204" pitchFamily="50" charset="-128"/>
              </a:rPr>
              <a:t>GE</a:t>
            </a:r>
            <a:r>
              <a:rPr lang="ja-JP" altLang="en-US" sz="1600" dirty="0" smtClean="0">
                <a:solidFill>
                  <a:schemeClr val="bg1"/>
                </a:solidFill>
                <a:latin typeface="Meiryo UI" panose="020B0604030504040204" pitchFamily="50" charset="-128"/>
                <a:ea typeface="Meiryo UI" panose="020B0604030504040204" pitchFamily="50" charset="-128"/>
              </a:rPr>
              <a:t>日立</a:t>
            </a:r>
            <a:r>
              <a:rPr lang="ja-JP" altLang="en-US" sz="1600" dirty="0">
                <a:solidFill>
                  <a:schemeClr val="bg1"/>
                </a:solidFill>
                <a:latin typeface="Meiryo UI" panose="020B0604030504040204" pitchFamily="50" charset="-128"/>
                <a:ea typeface="Meiryo UI" panose="020B0604030504040204" pitchFamily="50" charset="-128"/>
              </a:rPr>
              <a:t>ニュークリア・エナジー</a:t>
            </a:r>
            <a:r>
              <a:rPr lang="ja-JP" altLang="en-US" sz="1600" dirty="0" smtClean="0">
                <a:solidFill>
                  <a:schemeClr val="bg1"/>
                </a:solidFill>
                <a:latin typeface="Meiryo UI" panose="020B0604030504040204" pitchFamily="50" charset="-128"/>
                <a:ea typeface="Meiryo UI" panose="020B0604030504040204" pitchFamily="50" charset="-128"/>
              </a:rPr>
              <a:t>（</a:t>
            </a:r>
            <a:r>
              <a:rPr lang="en-US" altLang="ja-JP" sz="1600" dirty="0" smtClean="0">
                <a:solidFill>
                  <a:schemeClr val="bg1"/>
                </a:solidFill>
                <a:latin typeface="Meiryo UI" panose="020B0604030504040204" pitchFamily="50" charset="-128"/>
                <a:ea typeface="Meiryo UI" panose="020B0604030504040204" pitchFamily="50" charset="-128"/>
              </a:rPr>
              <a:t>GEH</a:t>
            </a:r>
            <a:r>
              <a:rPr lang="ja-JP" altLang="en-US" sz="1600" dirty="0" smtClean="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社</a:t>
            </a:r>
            <a:r>
              <a:rPr lang="ja-JP" altLang="en-US" sz="1600" dirty="0" smtClean="0">
                <a:solidFill>
                  <a:schemeClr val="bg1"/>
                </a:solidFill>
                <a:latin typeface="Meiryo UI" panose="020B0604030504040204" pitchFamily="50" charset="-128"/>
                <a:ea typeface="Meiryo UI" panose="020B0604030504040204" pitchFamily="50" charset="-128"/>
              </a:rPr>
              <a:t>は</a:t>
            </a:r>
            <a:r>
              <a:rPr lang="en-US" altLang="ja-JP" sz="1600" dirty="0" smtClean="0">
                <a:solidFill>
                  <a:schemeClr val="bg1"/>
                </a:solidFill>
                <a:latin typeface="Meiryo UI" panose="020B0604030504040204" pitchFamily="50" charset="-128"/>
                <a:ea typeface="Meiryo UI" panose="020B0604030504040204" pitchFamily="50" charset="-128"/>
              </a:rPr>
              <a:t>3</a:t>
            </a:r>
            <a:r>
              <a:rPr lang="ja-JP" altLang="en-US" sz="1600" dirty="0" smtClean="0">
                <a:solidFill>
                  <a:schemeClr val="bg1"/>
                </a:solidFill>
                <a:latin typeface="Meiryo UI" panose="020B0604030504040204" pitchFamily="50" charset="-128"/>
                <a:ea typeface="Meiryo UI" panose="020B0604030504040204" pitchFamily="50" charset="-128"/>
              </a:rPr>
              <a:t>月</a:t>
            </a:r>
            <a:r>
              <a:rPr lang="en-US" altLang="ja-JP" sz="1600" dirty="0" smtClean="0">
                <a:solidFill>
                  <a:schemeClr val="bg1"/>
                </a:solidFill>
                <a:latin typeface="Meiryo UI" panose="020B0604030504040204" pitchFamily="50" charset="-128"/>
                <a:ea typeface="Meiryo UI" panose="020B0604030504040204" pitchFamily="50" charset="-128"/>
              </a:rPr>
              <a:t>13</a:t>
            </a:r>
            <a:r>
              <a:rPr lang="ja-JP" altLang="en-US" sz="1600" dirty="0" smtClean="0">
                <a:solidFill>
                  <a:schemeClr val="bg1"/>
                </a:solidFill>
                <a:latin typeface="Meiryo UI" panose="020B0604030504040204" pitchFamily="50" charset="-128"/>
                <a:ea typeface="Meiryo UI" panose="020B0604030504040204" pitchFamily="50" charset="-128"/>
              </a:rPr>
              <a:t>日</a:t>
            </a:r>
            <a:r>
              <a:rPr lang="ja-JP" altLang="en-US" sz="1600" dirty="0">
                <a:solidFill>
                  <a:schemeClr val="bg1"/>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第</a:t>
            </a:r>
            <a:r>
              <a:rPr lang="en-US" altLang="ja-JP" sz="1600" b="1" dirty="0" smtClean="0">
                <a:solidFill>
                  <a:schemeClr val="tx1"/>
                </a:solidFill>
                <a:latin typeface="Meiryo UI" panose="020B0604030504040204" pitchFamily="50" charset="-128"/>
                <a:ea typeface="Meiryo UI" panose="020B0604030504040204" pitchFamily="50" charset="-128"/>
              </a:rPr>
              <a:t>4</a:t>
            </a:r>
            <a:r>
              <a:rPr lang="ja-JP" altLang="en-US" sz="1600" b="1" dirty="0" smtClean="0">
                <a:solidFill>
                  <a:schemeClr val="tx1"/>
                </a:solidFill>
                <a:latin typeface="Meiryo UI" panose="020B0604030504040204" pitchFamily="50" charset="-128"/>
                <a:ea typeface="Meiryo UI" panose="020B0604030504040204" pitchFamily="50" charset="-128"/>
              </a:rPr>
              <a:t>世代</a:t>
            </a:r>
            <a:r>
              <a:rPr lang="ja-JP" altLang="en-US" sz="1600" b="1" dirty="0">
                <a:solidFill>
                  <a:schemeClr val="tx1"/>
                </a:solidFill>
                <a:latin typeface="Meiryo UI" panose="020B0604030504040204" pitchFamily="50" charset="-128"/>
                <a:ea typeface="Meiryo UI" panose="020B0604030504040204" pitchFamily="50" charset="-128"/>
              </a:rPr>
              <a:t>のナトリウム冷却炉技術に基づく先進的小型モジュール炉</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smtClean="0">
                <a:solidFill>
                  <a:schemeClr val="tx1"/>
                </a:solidFill>
                <a:latin typeface="Meiryo UI" panose="020B0604030504040204" pitchFamily="50" charset="-128"/>
                <a:ea typeface="Meiryo UI" panose="020B0604030504040204" pitchFamily="50" charset="-128"/>
              </a:rPr>
              <a:t>SMR</a:t>
            </a:r>
            <a:r>
              <a:rPr lang="ja-JP" altLang="en-US" sz="1600" b="1" dirty="0" smtClean="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の開発と許認可</a:t>
            </a:r>
            <a:r>
              <a:rPr lang="ja-JP" altLang="en-US" sz="1600" dirty="0">
                <a:solidFill>
                  <a:schemeClr val="bg1"/>
                </a:solidFill>
                <a:latin typeface="Meiryo UI" panose="020B0604030504040204" pitchFamily="50" charset="-128"/>
                <a:ea typeface="Meiryo UI" panose="020B0604030504040204" pitchFamily="50" charset="-128"/>
              </a:rPr>
              <a:t>に関する協力で、デラウェア州の株式非公開企業、アドバンスド・リアクター・</a:t>
            </a:r>
            <a:r>
              <a:rPr lang="ja-JP" altLang="en-US" sz="1600" dirty="0" smtClean="0">
                <a:solidFill>
                  <a:schemeClr val="bg1"/>
                </a:solidFill>
                <a:latin typeface="Meiryo UI" panose="020B0604030504040204" pitchFamily="50" charset="-128"/>
                <a:ea typeface="Meiryo UI" panose="020B0604030504040204" pitchFamily="50" charset="-128"/>
              </a:rPr>
              <a:t>コンセプツ</a:t>
            </a:r>
            <a:r>
              <a:rPr lang="en-US" altLang="ja-JP" sz="1600" dirty="0" smtClean="0">
                <a:solidFill>
                  <a:schemeClr val="bg1"/>
                </a:solidFill>
                <a:latin typeface="Meiryo UI" panose="020B0604030504040204" pitchFamily="50" charset="-128"/>
                <a:ea typeface="Meiryo UI" panose="020B0604030504040204" pitchFamily="50" charset="-128"/>
              </a:rPr>
              <a:t>LLC</a:t>
            </a:r>
            <a:r>
              <a:rPr lang="ja-JP" altLang="en-US" sz="1600" dirty="0" smtClean="0">
                <a:solidFill>
                  <a:schemeClr val="bg1"/>
                </a:solidFill>
                <a:latin typeface="Meiryo UI" panose="020B0604030504040204" pitchFamily="50" charset="-128"/>
                <a:ea typeface="Meiryo UI" panose="020B0604030504040204" pitchFamily="50" charset="-128"/>
              </a:rPr>
              <a:t>（</a:t>
            </a:r>
            <a:r>
              <a:rPr lang="en-US" altLang="ja-JP" sz="1600" dirty="0" smtClean="0">
                <a:solidFill>
                  <a:schemeClr val="bg1"/>
                </a:solidFill>
                <a:latin typeface="Meiryo UI" panose="020B0604030504040204" pitchFamily="50" charset="-128"/>
                <a:ea typeface="Meiryo UI" panose="020B0604030504040204" pitchFamily="50" charset="-128"/>
              </a:rPr>
              <a:t>ARC</a:t>
            </a:r>
            <a:r>
              <a:rPr lang="ja-JP" altLang="en-US" sz="1600" dirty="0" smtClean="0">
                <a:solidFill>
                  <a:schemeClr val="bg1"/>
                </a:solidFill>
                <a:latin typeface="Meiryo UI" panose="020B0604030504040204" pitchFamily="50" charset="-128"/>
                <a:ea typeface="Meiryo UI" panose="020B0604030504040204" pitchFamily="50" charset="-128"/>
              </a:rPr>
              <a:t>ニュークリア</a:t>
            </a:r>
            <a:r>
              <a:rPr lang="ja-JP" altLang="en-US" sz="1600" dirty="0">
                <a:solidFill>
                  <a:schemeClr val="bg1"/>
                </a:solidFill>
                <a:latin typeface="Meiryo UI" panose="020B0604030504040204" pitchFamily="50" charset="-128"/>
                <a:ea typeface="Meiryo UI" panose="020B0604030504040204" pitchFamily="50" charset="-128"/>
              </a:rPr>
              <a:t>）社と合意に</a:t>
            </a:r>
            <a:r>
              <a:rPr lang="ja-JP" altLang="en-US" sz="1600" dirty="0" smtClean="0">
                <a:solidFill>
                  <a:schemeClr val="bg1"/>
                </a:solidFill>
                <a:latin typeface="Meiryo UI" panose="020B0604030504040204" pitchFamily="50" charset="-128"/>
                <a:ea typeface="Meiryo UI" panose="020B0604030504040204" pitchFamily="50" charset="-128"/>
              </a:rPr>
              <a:t>達した。両社は、先進的</a:t>
            </a:r>
            <a:r>
              <a:rPr lang="en-US" altLang="ja-JP" sz="1600" dirty="0" smtClean="0">
                <a:solidFill>
                  <a:schemeClr val="bg1"/>
                </a:solidFill>
                <a:latin typeface="Meiryo UI" panose="020B0604030504040204" pitchFamily="50" charset="-128"/>
                <a:ea typeface="Meiryo UI" panose="020B0604030504040204" pitchFamily="50" charset="-128"/>
              </a:rPr>
              <a:t>SMR</a:t>
            </a:r>
            <a:r>
              <a:rPr lang="ja-JP" altLang="en-US" sz="1600" dirty="0" smtClean="0">
                <a:solidFill>
                  <a:schemeClr val="bg1"/>
                </a:solidFill>
                <a:latin typeface="Meiryo UI" panose="020B0604030504040204" pitchFamily="50" charset="-128"/>
                <a:ea typeface="Meiryo UI" panose="020B0604030504040204" pitchFamily="50" charset="-128"/>
              </a:rPr>
              <a:t>を</a:t>
            </a:r>
            <a:r>
              <a:rPr lang="ja-JP" altLang="en-US" sz="1600" dirty="0">
                <a:solidFill>
                  <a:schemeClr val="bg1"/>
                </a:solidFill>
                <a:latin typeface="Meiryo UI" panose="020B0604030504040204" pitchFamily="50" charset="-128"/>
                <a:ea typeface="Meiryo UI" panose="020B0604030504040204" pitchFamily="50" charset="-128"/>
              </a:rPr>
              <a:t>共同設計・商業化することにより、無炭素で適正価格な原子力発電を一層迅速にエネルギー市場に</a:t>
            </a:r>
            <a:r>
              <a:rPr lang="ja-JP" altLang="en-US" sz="1600" dirty="0" smtClean="0">
                <a:solidFill>
                  <a:schemeClr val="bg1"/>
                </a:solidFill>
                <a:latin typeface="Meiryo UI" panose="020B0604030504040204" pitchFamily="50" charset="-128"/>
                <a:ea typeface="Meiryo UI" panose="020B0604030504040204" pitchFamily="50" charset="-128"/>
              </a:rPr>
              <a:t>もたらす意向。</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34" name="角丸四角形 33"/>
          <p:cNvSpPr/>
          <p:nvPr/>
        </p:nvSpPr>
        <p:spPr>
          <a:xfrm>
            <a:off x="914246" y="4422663"/>
            <a:ext cx="11195539" cy="1057689"/>
          </a:xfrm>
          <a:prstGeom prst="roundRect">
            <a:avLst/>
          </a:prstGeom>
          <a:solidFill>
            <a:schemeClr val="accent1"/>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latin typeface="Meiryo UI" panose="020B0604030504040204" pitchFamily="50" charset="-128"/>
                <a:ea typeface="Meiryo UI" panose="020B0604030504040204" pitchFamily="50" charset="-128"/>
              </a:rPr>
              <a:t>米国で</a:t>
            </a:r>
            <a:r>
              <a:rPr lang="ja-JP" altLang="en-US" sz="1600" b="1" dirty="0">
                <a:solidFill>
                  <a:schemeClr val="tx1"/>
                </a:solidFill>
                <a:latin typeface="Meiryo UI" panose="020B0604030504040204" pitchFamily="50" charset="-128"/>
                <a:ea typeface="Meiryo UI" panose="020B0604030504040204" pitchFamily="50" charset="-128"/>
              </a:rPr>
              <a:t>革新的な小型モジュール炉</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smtClean="0">
                <a:solidFill>
                  <a:schemeClr val="tx1"/>
                </a:solidFill>
                <a:latin typeface="Meiryo UI" panose="020B0604030504040204" pitchFamily="50" charset="-128"/>
                <a:ea typeface="Meiryo UI" panose="020B0604030504040204" pitchFamily="50" charset="-128"/>
              </a:rPr>
              <a:t>SMR</a:t>
            </a:r>
            <a:r>
              <a:rPr lang="ja-JP" altLang="en-US" sz="1600" b="1" dirty="0" smtClean="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設計の商業化</a:t>
            </a:r>
            <a:r>
              <a:rPr lang="ja-JP" altLang="en-US" sz="1600" dirty="0">
                <a:latin typeface="Meiryo UI" panose="020B0604030504040204" pitchFamily="50" charset="-128"/>
                <a:ea typeface="Meiryo UI" panose="020B0604030504040204" pitchFamily="50" charset="-128"/>
              </a:rPr>
              <a:t>を進めている企業連合</a:t>
            </a:r>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SMR</a:t>
            </a:r>
            <a:r>
              <a:rPr lang="ja-JP" altLang="en-US" sz="1600" dirty="0" smtClean="0">
                <a:latin typeface="Meiryo UI" panose="020B0604030504040204" pitchFamily="50" charset="-128"/>
                <a:ea typeface="Meiryo UI" panose="020B0604030504040204" pitchFamily="50" charset="-128"/>
              </a:rPr>
              <a:t>スタート</a:t>
            </a:r>
            <a:r>
              <a:rPr lang="ja-JP" altLang="en-US" sz="1600" dirty="0">
                <a:latin typeface="Meiryo UI" panose="020B0604030504040204" pitchFamily="50" charset="-128"/>
                <a:ea typeface="Meiryo UI" panose="020B0604030504040204" pitchFamily="50" charset="-128"/>
              </a:rPr>
              <a:t>」</a:t>
            </a:r>
            <a:r>
              <a:rPr lang="ja-JP" altLang="en-US" sz="1600" dirty="0" smtClean="0">
                <a:latin typeface="Meiryo UI" panose="020B0604030504040204" pitchFamily="50" charset="-128"/>
                <a:ea typeface="Meiryo UI" panose="020B0604030504040204" pitchFamily="50" charset="-128"/>
              </a:rPr>
              <a:t>は</a:t>
            </a:r>
            <a:r>
              <a:rPr lang="en-US" altLang="ja-JP" sz="1600" dirty="0" smtClean="0">
                <a:latin typeface="Meiryo UI" panose="020B0604030504040204" pitchFamily="50" charset="-128"/>
                <a:ea typeface="Meiryo UI" panose="020B0604030504040204" pitchFamily="50" charset="-128"/>
              </a:rPr>
              <a:t>2</a:t>
            </a:r>
            <a:r>
              <a:rPr lang="ja-JP" altLang="en-US" sz="1600" dirty="0" smtClean="0">
                <a:latin typeface="Meiryo UI" panose="020B0604030504040204" pitchFamily="50" charset="-128"/>
                <a:ea typeface="Meiryo UI" panose="020B0604030504040204" pitchFamily="50" charset="-128"/>
              </a:rPr>
              <a:t>月</a:t>
            </a:r>
            <a:r>
              <a:rPr lang="en-US" altLang="ja-JP" sz="1600" dirty="0" smtClean="0">
                <a:latin typeface="Meiryo UI" panose="020B0604030504040204" pitchFamily="50" charset="-128"/>
                <a:ea typeface="Meiryo UI" panose="020B0604030504040204" pitchFamily="50" charset="-128"/>
              </a:rPr>
              <a:t>14</a:t>
            </a:r>
            <a:r>
              <a:rPr lang="ja-JP" altLang="en-US" sz="1600" dirty="0" smtClean="0">
                <a:latin typeface="Meiryo UI" panose="020B0604030504040204" pitchFamily="50" charset="-128"/>
                <a:ea typeface="Meiryo UI" panose="020B0604030504040204" pitchFamily="50" charset="-128"/>
              </a:rPr>
              <a:t>日</a:t>
            </a:r>
            <a:r>
              <a:rPr lang="ja-JP" altLang="en-US" sz="1600" dirty="0">
                <a:latin typeface="Meiryo UI" panose="020B0604030504040204" pitchFamily="50" charset="-128"/>
                <a:ea typeface="Meiryo UI" panose="020B0604030504040204" pitchFamily="50" charset="-128"/>
              </a:rPr>
              <a:t>、米国で開発</a:t>
            </a:r>
            <a:r>
              <a:rPr lang="ja-JP" altLang="en-US" sz="1600" dirty="0" smtClean="0">
                <a:latin typeface="Meiryo UI" panose="020B0604030504040204" pitchFamily="50" charset="-128"/>
                <a:ea typeface="Meiryo UI" panose="020B0604030504040204" pitchFamily="50" charset="-128"/>
              </a:rPr>
              <a:t>された</a:t>
            </a:r>
            <a:r>
              <a:rPr lang="en-US" altLang="ja-JP" sz="1600" dirty="0" smtClean="0">
                <a:latin typeface="Meiryo UI" panose="020B0604030504040204" pitchFamily="50" charset="-128"/>
                <a:ea typeface="Meiryo UI" panose="020B0604030504040204" pitchFamily="50" charset="-128"/>
              </a:rPr>
              <a:t>SMR</a:t>
            </a:r>
            <a:r>
              <a:rPr lang="ja-JP" altLang="en-US" sz="1600" dirty="0" smtClean="0">
                <a:latin typeface="Meiryo UI" panose="020B0604030504040204" pitchFamily="50" charset="-128"/>
                <a:ea typeface="Meiryo UI" panose="020B0604030504040204" pitchFamily="50" charset="-128"/>
              </a:rPr>
              <a:t>の</a:t>
            </a:r>
            <a:r>
              <a:rPr lang="ja-JP" altLang="en-US" sz="1600" dirty="0">
                <a:latin typeface="Meiryo UI" panose="020B0604030504040204" pitchFamily="50" charset="-128"/>
                <a:ea typeface="Meiryo UI" panose="020B0604030504040204" pitchFamily="50" charset="-128"/>
              </a:rPr>
              <a:t>国内建設と将来的な輸出を加速するには、官民の連携が不可欠であると連邦政府に訴える声明文を</a:t>
            </a:r>
            <a:r>
              <a:rPr lang="ja-JP" altLang="en-US" sz="1600" dirty="0" smtClean="0">
                <a:latin typeface="Meiryo UI" panose="020B0604030504040204" pitchFamily="50" charset="-128"/>
                <a:ea typeface="Meiryo UI" panose="020B0604030504040204" pitchFamily="50" charset="-128"/>
              </a:rPr>
              <a:t>発表。米国</a:t>
            </a:r>
            <a:r>
              <a:rPr lang="ja-JP" altLang="en-US" sz="1600" dirty="0">
                <a:latin typeface="Meiryo UI" panose="020B0604030504040204" pitchFamily="50" charset="-128"/>
                <a:ea typeface="Meiryo UI" panose="020B0604030504040204" pitchFamily="50" charset="-128"/>
              </a:rPr>
              <a:t>ではエネルギー省（</a:t>
            </a:r>
            <a:r>
              <a:rPr lang="en-US" altLang="ja-JP" sz="1600" dirty="0">
                <a:latin typeface="Meiryo UI" panose="020B0604030504040204" pitchFamily="50" charset="-128"/>
                <a:ea typeface="Meiryo UI" panose="020B0604030504040204" pitchFamily="50" charset="-128"/>
              </a:rPr>
              <a:t>DoE</a:t>
            </a:r>
            <a:r>
              <a:rPr lang="ja-JP" altLang="en-US" sz="1600" dirty="0">
                <a:latin typeface="Meiryo UI" panose="020B0604030504040204" pitchFamily="50" charset="-128"/>
                <a:ea typeface="Meiryo UI" panose="020B0604030504040204" pitchFamily="50" charset="-128"/>
              </a:rPr>
              <a:t>）がすでに</a:t>
            </a:r>
            <a:r>
              <a:rPr lang="en-US" altLang="ja-JP" sz="1600" dirty="0">
                <a:latin typeface="Meiryo UI" panose="020B0604030504040204" pitchFamily="50" charset="-128"/>
                <a:ea typeface="Meiryo UI" panose="020B0604030504040204" pitchFamily="50" charset="-128"/>
              </a:rPr>
              <a:t>2012</a:t>
            </a:r>
            <a:r>
              <a:rPr lang="ja-JP" altLang="en-US" sz="1600" dirty="0">
                <a:latin typeface="Meiryo UI" panose="020B0604030504040204" pitchFamily="50" charset="-128"/>
                <a:ea typeface="Meiryo UI" panose="020B0604030504040204" pitchFamily="50" charset="-128"/>
              </a:rPr>
              <a:t>年から、官民折半の</a:t>
            </a:r>
            <a:r>
              <a:rPr lang="en-US" altLang="ja-JP" sz="1600" dirty="0">
                <a:latin typeface="Meiryo UI" panose="020B0604030504040204" pitchFamily="50" charset="-128"/>
                <a:ea typeface="Meiryo UI" panose="020B0604030504040204" pitchFamily="50" charset="-128"/>
              </a:rPr>
              <a:t>SMR</a:t>
            </a:r>
            <a:r>
              <a:rPr lang="ja-JP" altLang="en-US" sz="1600" dirty="0">
                <a:latin typeface="Meiryo UI" panose="020B0604030504040204" pitchFamily="50" charset="-128"/>
                <a:ea typeface="Meiryo UI" panose="020B0604030504040204" pitchFamily="50" charset="-128"/>
              </a:rPr>
              <a:t>許認可技術支援（</a:t>
            </a:r>
            <a:r>
              <a:rPr lang="en-US" altLang="ja-JP" sz="1600" dirty="0">
                <a:latin typeface="Meiryo UI" panose="020B0604030504040204" pitchFamily="50" charset="-128"/>
                <a:ea typeface="Meiryo UI" panose="020B0604030504040204" pitchFamily="50" charset="-128"/>
              </a:rPr>
              <a:t>LTS</a:t>
            </a:r>
            <a:r>
              <a:rPr lang="ja-JP" altLang="en-US" sz="1600" dirty="0">
                <a:latin typeface="Meiryo UI" panose="020B0604030504040204" pitchFamily="50" charset="-128"/>
                <a:ea typeface="Meiryo UI" panose="020B0604030504040204" pitchFamily="50" charset="-128"/>
              </a:rPr>
              <a:t>）プログラムに</a:t>
            </a:r>
            <a:r>
              <a:rPr lang="en-US" altLang="ja-JP" sz="1600" dirty="0">
                <a:latin typeface="Meiryo UI" panose="020B0604030504040204" pitchFamily="50" charset="-128"/>
                <a:ea typeface="Meiryo UI" panose="020B0604030504040204" pitchFamily="50" charset="-128"/>
              </a:rPr>
              <a:t>4</a:t>
            </a:r>
            <a:r>
              <a:rPr lang="ja-JP" altLang="en-US" sz="1600" dirty="0" smtClean="0">
                <a:latin typeface="Meiryo UI" panose="020B0604030504040204" pitchFamily="50" charset="-128"/>
                <a:ea typeface="Meiryo UI" panose="020B0604030504040204" pitchFamily="50" charset="-128"/>
              </a:rPr>
              <a:t>億</a:t>
            </a:r>
            <a:r>
              <a:rPr lang="en-US" altLang="ja-JP" sz="1600" dirty="0" smtClean="0">
                <a:latin typeface="Meiryo UI" panose="020B0604030504040204" pitchFamily="50" charset="-128"/>
                <a:ea typeface="Meiryo UI" panose="020B0604030504040204" pitchFamily="50" charset="-128"/>
              </a:rPr>
              <a:t>5,200</a:t>
            </a:r>
            <a:r>
              <a:rPr lang="ja-JP" altLang="en-US" sz="1600" dirty="0" smtClean="0">
                <a:latin typeface="Meiryo UI" panose="020B0604030504040204" pitchFamily="50" charset="-128"/>
                <a:ea typeface="Meiryo UI" panose="020B0604030504040204" pitchFamily="50" charset="-128"/>
              </a:rPr>
              <a:t>万ドル</a:t>
            </a:r>
            <a:r>
              <a:rPr lang="ja-JP" altLang="en-US" sz="1600" dirty="0">
                <a:latin typeface="Meiryo UI" panose="020B0604030504040204" pitchFamily="50" charset="-128"/>
                <a:ea typeface="Meiryo UI" panose="020B0604030504040204" pitchFamily="50" charset="-128"/>
              </a:rPr>
              <a:t>を拠出し、</a:t>
            </a:r>
            <a:r>
              <a:rPr lang="ja-JP" altLang="en-US" sz="1600" b="1" dirty="0">
                <a:solidFill>
                  <a:schemeClr val="tx1"/>
                </a:solidFill>
                <a:latin typeface="Meiryo UI" panose="020B0604030504040204" pitchFamily="50" charset="-128"/>
                <a:ea typeface="Meiryo UI" panose="020B0604030504040204" pitchFamily="50" charset="-128"/>
              </a:rPr>
              <a:t>有望</a:t>
            </a:r>
            <a:r>
              <a:rPr lang="ja-JP" altLang="en-US" sz="1600" b="1" dirty="0" smtClean="0">
                <a:solidFill>
                  <a:schemeClr val="tx1"/>
                </a:solidFill>
                <a:latin typeface="Meiryo UI" panose="020B0604030504040204" pitchFamily="50" charset="-128"/>
                <a:ea typeface="Meiryo UI" panose="020B0604030504040204" pitchFamily="50" charset="-128"/>
              </a:rPr>
              <a:t>な</a:t>
            </a:r>
            <a:r>
              <a:rPr lang="en-US" altLang="ja-JP" sz="1600" b="1" dirty="0" smtClean="0">
                <a:solidFill>
                  <a:schemeClr val="tx1"/>
                </a:solidFill>
                <a:latin typeface="Meiryo UI" panose="020B0604030504040204" pitchFamily="50" charset="-128"/>
                <a:ea typeface="Meiryo UI" panose="020B0604030504040204" pitchFamily="50" charset="-128"/>
              </a:rPr>
              <a:t>2</a:t>
            </a:r>
            <a:r>
              <a:rPr lang="ja-JP" altLang="en-US" sz="1600" b="1" dirty="0" err="1" smtClean="0">
                <a:solidFill>
                  <a:schemeClr val="tx1"/>
                </a:solidFill>
                <a:latin typeface="Meiryo UI" panose="020B0604030504040204" pitchFamily="50" charset="-128"/>
                <a:ea typeface="Meiryo UI" panose="020B0604030504040204" pitchFamily="50" charset="-128"/>
              </a:rPr>
              <a:t>つの</a:t>
            </a:r>
            <a:r>
              <a:rPr lang="en-US" altLang="ja-JP" sz="1600" b="1" dirty="0" smtClean="0">
                <a:solidFill>
                  <a:schemeClr val="tx1"/>
                </a:solidFill>
                <a:latin typeface="Meiryo UI" panose="020B0604030504040204" pitchFamily="50" charset="-128"/>
                <a:ea typeface="Meiryo UI" panose="020B0604030504040204" pitchFamily="50" charset="-128"/>
              </a:rPr>
              <a:t>SMR</a:t>
            </a:r>
            <a:r>
              <a:rPr lang="ja-JP" altLang="en-US" sz="1600" b="1" dirty="0" smtClean="0">
                <a:solidFill>
                  <a:schemeClr val="tx1"/>
                </a:solidFill>
                <a:latin typeface="Meiryo UI" panose="020B0604030504040204" pitchFamily="50" charset="-128"/>
                <a:ea typeface="Meiryo UI" panose="020B0604030504040204" pitchFamily="50" charset="-128"/>
              </a:rPr>
              <a:t>設計</a:t>
            </a:r>
            <a:r>
              <a:rPr lang="ja-JP" altLang="en-US" sz="1600" b="1" dirty="0">
                <a:solidFill>
                  <a:schemeClr val="tx1"/>
                </a:solidFill>
                <a:latin typeface="Meiryo UI" panose="020B0604030504040204" pitchFamily="50" charset="-128"/>
                <a:ea typeface="Meiryo UI" panose="020B0604030504040204" pitchFamily="50" charset="-128"/>
              </a:rPr>
              <a:t>について商業化支援</a:t>
            </a:r>
            <a:r>
              <a:rPr lang="ja-JP" altLang="en-US" sz="1600" dirty="0">
                <a:latin typeface="Meiryo UI" panose="020B0604030504040204" pitchFamily="50" charset="-128"/>
                <a:ea typeface="Meiryo UI" panose="020B0604030504040204" pitchFamily="50" charset="-128"/>
              </a:rPr>
              <a:t>を</a:t>
            </a:r>
            <a:r>
              <a:rPr lang="ja-JP" altLang="en-US" sz="1600" dirty="0" smtClean="0">
                <a:latin typeface="Meiryo UI" panose="020B0604030504040204" pitchFamily="50" charset="-128"/>
                <a:ea typeface="Meiryo UI" panose="020B0604030504040204" pitchFamily="50" charset="-128"/>
              </a:rPr>
              <a:t>実施中。</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35" name="角丸四角形 34"/>
          <p:cNvSpPr/>
          <p:nvPr/>
        </p:nvSpPr>
        <p:spPr>
          <a:xfrm>
            <a:off x="914246" y="3585938"/>
            <a:ext cx="11195539" cy="766687"/>
          </a:xfrm>
          <a:prstGeom prst="roundRect">
            <a:avLst/>
          </a:prstGeom>
          <a:solidFill>
            <a:schemeClr val="accent6">
              <a:lumMod val="40000"/>
              <a:lumOff val="60000"/>
            </a:schemeClr>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chemeClr val="tx1"/>
                </a:solidFill>
                <a:latin typeface="Meiryo UI" panose="020B0604030504040204" pitchFamily="50" charset="-128"/>
                <a:ea typeface="Meiryo UI" panose="020B0604030504040204" pitchFamily="50" charset="-128"/>
              </a:rPr>
              <a:t>米議会</a:t>
            </a:r>
            <a:r>
              <a:rPr lang="ja-JP" altLang="en-US" sz="1600" dirty="0">
                <a:solidFill>
                  <a:schemeClr val="tx1"/>
                </a:solidFill>
                <a:latin typeface="Meiryo UI" panose="020B0604030504040204" pitchFamily="50" charset="-128"/>
                <a:ea typeface="Meiryo UI" panose="020B0604030504040204" pitchFamily="50" charset="-128"/>
              </a:rPr>
              <a:t>下院</a:t>
            </a:r>
            <a:r>
              <a:rPr lang="ja-JP" altLang="en-US" sz="1600" dirty="0" smtClean="0">
                <a:solidFill>
                  <a:schemeClr val="tx1"/>
                </a:solidFill>
                <a:latin typeface="Meiryo UI" panose="020B0604030504040204" pitchFamily="50" charset="-128"/>
                <a:ea typeface="Meiryo UI" panose="020B0604030504040204" pitchFamily="50" charset="-128"/>
              </a:rPr>
              <a:t>は、</a:t>
            </a:r>
            <a:r>
              <a:rPr lang="en-US" altLang="ja-JP" sz="1600" dirty="0" smtClean="0">
                <a:solidFill>
                  <a:schemeClr val="tx1"/>
                </a:solidFill>
                <a:latin typeface="Meiryo UI" panose="020B0604030504040204" pitchFamily="50" charset="-128"/>
                <a:ea typeface="Meiryo UI" panose="020B0604030504040204" pitchFamily="50" charset="-128"/>
              </a:rPr>
              <a:t>2017</a:t>
            </a:r>
            <a:r>
              <a:rPr lang="ja-JP" altLang="en-US" sz="1600" dirty="0" smtClean="0">
                <a:solidFill>
                  <a:schemeClr val="tx1"/>
                </a:solidFill>
                <a:latin typeface="Meiryo UI" panose="020B0604030504040204" pitchFamily="50" charset="-128"/>
                <a:ea typeface="Meiryo UI" panose="020B0604030504040204" pitchFamily="50" charset="-128"/>
              </a:rPr>
              <a:t>年</a:t>
            </a:r>
            <a:r>
              <a:rPr lang="en-US" altLang="ja-JP" sz="1600" dirty="0" smtClean="0">
                <a:solidFill>
                  <a:schemeClr val="tx1"/>
                </a:solidFill>
                <a:latin typeface="Meiryo UI" panose="020B0604030504040204" pitchFamily="50" charset="-128"/>
                <a:ea typeface="Meiryo UI" panose="020B0604030504040204" pitchFamily="50" charset="-128"/>
              </a:rPr>
              <a:t>1</a:t>
            </a:r>
            <a:r>
              <a:rPr lang="ja-JP" altLang="en-US" sz="1600" dirty="0" smtClean="0">
                <a:solidFill>
                  <a:schemeClr val="tx1"/>
                </a:solidFill>
                <a:latin typeface="Meiryo UI" panose="020B0604030504040204" pitchFamily="50" charset="-128"/>
                <a:ea typeface="Meiryo UI" panose="020B0604030504040204" pitchFamily="50" charset="-128"/>
              </a:rPr>
              <a:t>月</a:t>
            </a:r>
            <a:r>
              <a:rPr lang="en-US" altLang="ja-JP" sz="1600" dirty="0" smtClean="0">
                <a:solidFill>
                  <a:schemeClr val="tx1"/>
                </a:solidFill>
                <a:latin typeface="Meiryo UI" panose="020B0604030504040204" pitchFamily="50" charset="-128"/>
                <a:ea typeface="Meiryo UI" panose="020B0604030504040204" pitchFamily="50" charset="-128"/>
              </a:rPr>
              <a:t>23</a:t>
            </a:r>
            <a:r>
              <a:rPr lang="ja-JP" altLang="en-US" sz="1600" dirty="0" smtClean="0">
                <a:solidFill>
                  <a:schemeClr val="tx1"/>
                </a:solidFill>
                <a:latin typeface="Meiryo UI" panose="020B0604030504040204" pitchFamily="50" charset="-128"/>
                <a:ea typeface="Meiryo UI" panose="020B0604030504040204" pitchFamily="50" charset="-128"/>
              </a:rPr>
              <a:t>日</a:t>
            </a:r>
            <a:r>
              <a:rPr lang="ja-JP" altLang="en-US" sz="1600"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民生用の先進的な原子炉技術の研究開発</a:t>
            </a:r>
            <a:r>
              <a:rPr lang="ja-JP" altLang="en-US" sz="1600" dirty="0">
                <a:solidFill>
                  <a:schemeClr val="tx1"/>
                </a:solidFill>
                <a:latin typeface="Meiryo UI" panose="020B0604030504040204" pitchFamily="50" charset="-128"/>
                <a:ea typeface="Meiryo UI" panose="020B0604030504040204" pitchFamily="50" charset="-128"/>
              </a:rPr>
              <a:t>およびその許認可と商業化促進を目的とする法案</a:t>
            </a:r>
            <a:r>
              <a:rPr lang="ja-JP" altLang="en-US" sz="1600" dirty="0" smtClean="0">
                <a:solidFill>
                  <a:schemeClr val="tx1"/>
                </a:solidFill>
                <a:latin typeface="Meiryo UI" panose="020B0604030504040204" pitchFamily="50" charset="-128"/>
                <a:ea typeface="Meiryo UI" panose="020B0604030504040204" pitchFamily="50" charset="-128"/>
              </a:rPr>
              <a:t>（</a:t>
            </a:r>
            <a:r>
              <a:rPr lang="en-US" altLang="ja-JP" sz="1600" dirty="0" smtClean="0">
                <a:solidFill>
                  <a:schemeClr val="tx1"/>
                </a:solidFill>
                <a:latin typeface="Meiryo UI" panose="020B0604030504040204" pitchFamily="50" charset="-128"/>
                <a:ea typeface="Meiryo UI" panose="020B0604030504040204" pitchFamily="50" charset="-128"/>
              </a:rPr>
              <a:t>H.R590</a:t>
            </a:r>
            <a:r>
              <a:rPr lang="ja-JP" altLang="en-US" sz="1600" dirty="0" smtClean="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を</a:t>
            </a:r>
            <a:r>
              <a:rPr lang="ja-JP" altLang="en-US" sz="1600" dirty="0" smtClean="0">
                <a:solidFill>
                  <a:schemeClr val="tx1"/>
                </a:solidFill>
                <a:latin typeface="Meiryo UI" panose="020B0604030504040204" pitchFamily="50" charset="-128"/>
                <a:ea typeface="Meiryo UI" panose="020B0604030504040204" pitchFamily="50" charset="-128"/>
              </a:rPr>
              <a:t>可決。</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39" name="角丸四角形 38"/>
          <p:cNvSpPr/>
          <p:nvPr/>
        </p:nvSpPr>
        <p:spPr>
          <a:xfrm>
            <a:off x="914246" y="2509993"/>
            <a:ext cx="11195539" cy="1000545"/>
          </a:xfrm>
          <a:prstGeom prst="roundRect">
            <a:avLst/>
          </a:prstGeom>
          <a:solidFill>
            <a:srgbClr val="FFC00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eiryo UI" panose="020B0604030504040204" pitchFamily="50" charset="-128"/>
                <a:ea typeface="Meiryo UI" panose="020B0604030504040204" pitchFamily="50" charset="-128"/>
              </a:rPr>
              <a:t>テレストリアル・</a:t>
            </a:r>
            <a:r>
              <a:rPr lang="ja-JP" altLang="en-US" sz="1600" dirty="0" smtClean="0">
                <a:solidFill>
                  <a:schemeClr val="tx1"/>
                </a:solidFill>
                <a:latin typeface="Meiryo UI" panose="020B0604030504040204" pitchFamily="50" charset="-128"/>
                <a:ea typeface="Meiryo UI" panose="020B0604030504040204" pitchFamily="50" charset="-128"/>
              </a:rPr>
              <a:t>エナジー社が、</a:t>
            </a:r>
            <a:r>
              <a:rPr lang="en-US" altLang="ja-JP" sz="1600" dirty="0" smtClean="0">
                <a:solidFill>
                  <a:schemeClr val="tx1"/>
                </a:solidFill>
                <a:latin typeface="Meiryo UI" panose="020B0604030504040204" pitchFamily="50" charset="-128"/>
                <a:ea typeface="Meiryo UI" panose="020B0604030504040204" pitchFamily="50" charset="-128"/>
              </a:rPr>
              <a:t>2017</a:t>
            </a:r>
            <a:r>
              <a:rPr lang="ja-JP" altLang="en-US" sz="1600" dirty="0" smtClean="0">
                <a:solidFill>
                  <a:schemeClr val="tx1"/>
                </a:solidFill>
                <a:latin typeface="Meiryo UI" panose="020B0604030504040204" pitchFamily="50" charset="-128"/>
                <a:ea typeface="Meiryo UI" panose="020B0604030504040204" pitchFamily="50" charset="-128"/>
              </a:rPr>
              <a:t>年</a:t>
            </a:r>
            <a:r>
              <a:rPr lang="en-US" altLang="ja-JP" sz="1600" dirty="0" smtClean="0">
                <a:solidFill>
                  <a:schemeClr val="tx1"/>
                </a:solidFill>
                <a:latin typeface="Meiryo UI" panose="020B0604030504040204" pitchFamily="50" charset="-128"/>
                <a:ea typeface="Meiryo UI" panose="020B0604030504040204" pitchFamily="50" charset="-128"/>
              </a:rPr>
              <a:t>1</a:t>
            </a:r>
            <a:r>
              <a:rPr lang="ja-JP" altLang="en-US" sz="1600" dirty="0" smtClean="0">
                <a:solidFill>
                  <a:schemeClr val="tx1"/>
                </a:solidFill>
                <a:latin typeface="Meiryo UI" panose="020B0604030504040204" pitchFamily="50" charset="-128"/>
                <a:ea typeface="Meiryo UI" panose="020B0604030504040204" pitchFamily="50" charset="-128"/>
              </a:rPr>
              <a:t>月</a:t>
            </a:r>
            <a:r>
              <a:rPr lang="en-US" altLang="ja-JP" sz="1600" dirty="0" smtClean="0">
                <a:solidFill>
                  <a:schemeClr val="tx1"/>
                </a:solidFill>
                <a:latin typeface="Meiryo UI" panose="020B0604030504040204" pitchFamily="50" charset="-128"/>
                <a:ea typeface="Meiryo UI" panose="020B0604030504040204" pitchFamily="50" charset="-128"/>
              </a:rPr>
              <a:t>24</a:t>
            </a:r>
            <a:r>
              <a:rPr lang="ja-JP" altLang="en-US" sz="1600" dirty="0" smtClean="0">
                <a:solidFill>
                  <a:schemeClr val="tx1"/>
                </a:solidFill>
                <a:latin typeface="Meiryo UI" panose="020B0604030504040204" pitchFamily="50" charset="-128"/>
                <a:ea typeface="Meiryo UI" panose="020B0604030504040204" pitchFamily="50" charset="-128"/>
              </a:rPr>
              <a:t>日、</a:t>
            </a:r>
            <a:r>
              <a:rPr lang="ja-JP" altLang="en-US" sz="1600" b="1" dirty="0" smtClean="0">
                <a:solidFill>
                  <a:schemeClr val="tx1"/>
                </a:solidFill>
                <a:latin typeface="Meiryo UI" panose="020B0604030504040204" pitchFamily="50" charset="-128"/>
                <a:ea typeface="Meiryo UI" panose="020B0604030504040204" pitchFamily="50" charset="-128"/>
              </a:rPr>
              <a:t>開発中の溶融塩</a:t>
            </a:r>
            <a:r>
              <a:rPr lang="ja-JP" altLang="en-US" sz="1600" b="1" dirty="0">
                <a:solidFill>
                  <a:schemeClr val="tx1"/>
                </a:solidFill>
                <a:latin typeface="Meiryo UI" panose="020B0604030504040204" pitchFamily="50" charset="-128"/>
                <a:ea typeface="Meiryo UI" panose="020B0604030504040204" pitchFamily="50" charset="-128"/>
              </a:rPr>
              <a:t>炉</a:t>
            </a:r>
            <a:r>
              <a:rPr lang="ja-JP" altLang="en-US" sz="1600" b="1" dirty="0" smtClean="0">
                <a:solidFill>
                  <a:schemeClr val="tx1"/>
                </a:solidFill>
                <a:latin typeface="Meiryo UI" panose="020B0604030504040204" pitchFamily="50" charset="-128"/>
                <a:ea typeface="Meiryo UI" panose="020B0604030504040204" pitchFamily="50" charset="-128"/>
              </a:rPr>
              <a:t>（</a:t>
            </a:r>
            <a:r>
              <a:rPr lang="en-US" altLang="ja-JP" sz="1600" b="1" dirty="0" smtClean="0">
                <a:solidFill>
                  <a:schemeClr val="tx1"/>
                </a:solidFill>
                <a:latin typeface="Meiryo UI" panose="020B0604030504040204" pitchFamily="50" charset="-128"/>
                <a:ea typeface="Meiryo UI" panose="020B0604030504040204" pitchFamily="50" charset="-128"/>
              </a:rPr>
              <a:t>IMSR</a:t>
            </a:r>
            <a:r>
              <a:rPr lang="ja-JP" altLang="en-US" sz="1600" b="1" dirty="0" smtClean="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について、米国で許認可申請手続を開始する意向を米原子力規制委員会</a:t>
            </a:r>
            <a:r>
              <a:rPr lang="ja-JP" altLang="en-US" sz="1600" dirty="0" smtClean="0">
                <a:solidFill>
                  <a:schemeClr val="tx1"/>
                </a:solidFill>
                <a:latin typeface="Meiryo UI" panose="020B0604030504040204" pitchFamily="50" charset="-128"/>
                <a:ea typeface="Meiryo UI" panose="020B0604030504040204" pitchFamily="50" charset="-128"/>
              </a:rPr>
              <a:t>（</a:t>
            </a:r>
            <a:r>
              <a:rPr lang="en-US" altLang="ja-JP" sz="1600" dirty="0" smtClean="0">
                <a:solidFill>
                  <a:schemeClr val="tx1"/>
                </a:solidFill>
                <a:latin typeface="Meiryo UI" panose="020B0604030504040204" pitchFamily="50" charset="-128"/>
                <a:ea typeface="Meiryo UI" panose="020B0604030504040204" pitchFamily="50" charset="-128"/>
              </a:rPr>
              <a:t>NRC</a:t>
            </a:r>
            <a:r>
              <a:rPr lang="ja-JP" altLang="en-US" sz="1600" dirty="0" smtClean="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に伝えた</a:t>
            </a:r>
            <a:r>
              <a:rPr lang="ja-JP" altLang="en-US" sz="1600" dirty="0" smtClean="0">
                <a:solidFill>
                  <a:schemeClr val="tx1"/>
                </a:solidFill>
                <a:latin typeface="Meiryo UI" panose="020B0604030504040204" pitchFamily="50" charset="-128"/>
                <a:ea typeface="Meiryo UI" panose="020B0604030504040204" pitchFamily="50" charset="-128"/>
              </a:rPr>
              <a:t>。</a:t>
            </a:r>
            <a:r>
              <a:rPr lang="en-US" altLang="ja-JP" sz="1600" dirty="0" smtClean="0">
                <a:solidFill>
                  <a:schemeClr val="tx1"/>
                </a:solidFill>
                <a:latin typeface="Meiryo UI" panose="020B0604030504040204" pitchFamily="50" charset="-128"/>
                <a:ea typeface="Meiryo UI" panose="020B0604030504040204" pitchFamily="50" charset="-128"/>
              </a:rPr>
              <a:t>2020</a:t>
            </a:r>
            <a:r>
              <a:rPr lang="ja-JP" altLang="en-US" sz="1600" dirty="0" smtClean="0">
                <a:solidFill>
                  <a:schemeClr val="tx1"/>
                </a:solidFill>
                <a:latin typeface="Meiryo UI" panose="020B0604030504040204" pitchFamily="50" charset="-128"/>
                <a:ea typeface="Meiryo UI" panose="020B0604030504040204" pitchFamily="50" charset="-128"/>
              </a:rPr>
              <a:t>年代に</a:t>
            </a:r>
            <a:r>
              <a:rPr lang="en-US" altLang="ja-JP" sz="1600" dirty="0" smtClean="0">
                <a:solidFill>
                  <a:schemeClr val="tx1"/>
                </a:solidFill>
                <a:latin typeface="Meiryo UI" panose="020B0604030504040204" pitchFamily="50" charset="-128"/>
                <a:ea typeface="Meiryo UI" panose="020B0604030504040204" pitchFamily="50" charset="-128"/>
              </a:rPr>
              <a:t>IMSR</a:t>
            </a:r>
            <a:r>
              <a:rPr lang="ja-JP" altLang="en-US" sz="1600" dirty="0" smtClean="0">
                <a:solidFill>
                  <a:schemeClr val="tx1"/>
                </a:solidFill>
                <a:latin typeface="Meiryo UI" panose="020B0604030504040204" pitchFamily="50" charset="-128"/>
                <a:ea typeface="Meiryo UI" panose="020B0604030504040204" pitchFamily="50" charset="-128"/>
              </a:rPr>
              <a:t>を</a:t>
            </a:r>
            <a:r>
              <a:rPr lang="ja-JP" altLang="en-US" sz="1600" dirty="0">
                <a:solidFill>
                  <a:schemeClr val="tx1"/>
                </a:solidFill>
                <a:latin typeface="Meiryo UI" panose="020B0604030504040204" pitchFamily="50" charset="-128"/>
                <a:ea typeface="Meiryo UI" panose="020B0604030504040204" pitchFamily="50" charset="-128"/>
              </a:rPr>
              <a:t>米国市場で販売することを目標に、年内に</a:t>
            </a:r>
            <a:r>
              <a:rPr lang="ja-JP" altLang="en-US" sz="1600" dirty="0" smtClean="0">
                <a:solidFill>
                  <a:schemeClr val="tx1"/>
                </a:solidFill>
                <a:latin typeface="Meiryo UI" panose="020B0604030504040204" pitchFamily="50" charset="-128"/>
                <a:ea typeface="Meiryo UI" panose="020B0604030504040204" pitchFamily="50" charset="-128"/>
              </a:rPr>
              <a:t>も</a:t>
            </a:r>
            <a:r>
              <a:rPr lang="en-US" altLang="ja-JP" sz="1600" dirty="0" smtClean="0">
                <a:solidFill>
                  <a:schemeClr val="tx1"/>
                </a:solidFill>
                <a:latin typeface="Meiryo UI" panose="020B0604030504040204" pitchFamily="50" charset="-128"/>
                <a:ea typeface="Meiryo UI" panose="020B0604030504040204" pitchFamily="50" charset="-128"/>
              </a:rPr>
              <a:t>NRC</a:t>
            </a:r>
            <a:r>
              <a:rPr lang="ja-JP" altLang="en-US" sz="1600" dirty="0" smtClean="0">
                <a:solidFill>
                  <a:schemeClr val="tx1"/>
                </a:solidFill>
                <a:latin typeface="Meiryo UI" panose="020B0604030504040204" pitchFamily="50" charset="-128"/>
                <a:ea typeface="Meiryo UI" panose="020B0604030504040204" pitchFamily="50" charset="-128"/>
              </a:rPr>
              <a:t>予備</a:t>
            </a:r>
            <a:r>
              <a:rPr lang="ja-JP" altLang="en-US" sz="1600" dirty="0">
                <a:solidFill>
                  <a:schemeClr val="tx1"/>
                </a:solidFill>
                <a:latin typeface="Meiryo UI" panose="020B0604030504040204" pitchFamily="50" charset="-128"/>
                <a:ea typeface="Meiryo UI" panose="020B0604030504040204" pitchFamily="50" charset="-128"/>
              </a:rPr>
              <a:t>申請作業を開始し</a:t>
            </a:r>
            <a:r>
              <a:rPr lang="ja-JP" altLang="en-US" sz="1600" dirty="0" smtClean="0">
                <a:solidFill>
                  <a:schemeClr val="tx1"/>
                </a:solidFill>
                <a:latin typeface="Meiryo UI" panose="020B0604030504040204" pitchFamily="50" charset="-128"/>
                <a:ea typeface="Meiryo UI" panose="020B0604030504040204" pitchFamily="50" charset="-128"/>
              </a:rPr>
              <a:t>、</a:t>
            </a:r>
            <a:r>
              <a:rPr lang="en-US" altLang="ja-JP" sz="1600" dirty="0" smtClean="0">
                <a:solidFill>
                  <a:schemeClr val="tx1"/>
                </a:solidFill>
                <a:latin typeface="Meiryo UI" panose="020B0604030504040204" pitchFamily="50" charset="-128"/>
                <a:ea typeface="Meiryo UI" panose="020B0604030504040204" pitchFamily="50" charset="-128"/>
              </a:rPr>
              <a:t>2019</a:t>
            </a:r>
            <a:r>
              <a:rPr lang="ja-JP" altLang="en-US" sz="1600" dirty="0" smtClean="0">
                <a:solidFill>
                  <a:schemeClr val="tx1"/>
                </a:solidFill>
                <a:latin typeface="Meiryo UI" panose="020B0604030504040204" pitchFamily="50" charset="-128"/>
                <a:ea typeface="Meiryo UI" panose="020B0604030504040204" pitchFamily="50" charset="-128"/>
              </a:rPr>
              <a:t>年後半</a:t>
            </a:r>
            <a:r>
              <a:rPr lang="ja-JP" altLang="en-US" sz="1600" dirty="0">
                <a:solidFill>
                  <a:schemeClr val="tx1"/>
                </a:solidFill>
                <a:latin typeface="Meiryo UI" panose="020B0604030504040204" pitchFamily="50" charset="-128"/>
                <a:ea typeface="Meiryo UI" panose="020B0604030504040204" pitchFamily="50" charset="-128"/>
              </a:rPr>
              <a:t>に設計認証</a:t>
            </a:r>
            <a:r>
              <a:rPr lang="ja-JP" altLang="en-US" sz="1600" dirty="0" smtClean="0">
                <a:solidFill>
                  <a:schemeClr val="tx1"/>
                </a:solidFill>
                <a:latin typeface="Meiryo UI" panose="020B0604030504040204" pitchFamily="50" charset="-128"/>
                <a:ea typeface="Meiryo UI" panose="020B0604030504040204" pitchFamily="50" charset="-128"/>
              </a:rPr>
              <a:t>（</a:t>
            </a:r>
            <a:r>
              <a:rPr lang="en-US" altLang="ja-JP" sz="1600" dirty="0" smtClean="0">
                <a:solidFill>
                  <a:schemeClr val="tx1"/>
                </a:solidFill>
                <a:latin typeface="Meiryo UI" panose="020B0604030504040204" pitchFamily="50" charset="-128"/>
                <a:ea typeface="Meiryo UI" panose="020B0604030504040204" pitchFamily="50" charset="-128"/>
              </a:rPr>
              <a:t>DC</a:t>
            </a:r>
            <a:r>
              <a:rPr lang="ja-JP" altLang="en-US" sz="1600" dirty="0" smtClean="0">
                <a:solidFill>
                  <a:schemeClr val="tx1"/>
                </a:solidFill>
                <a:latin typeface="Meiryo UI" panose="020B0604030504040204" pitchFamily="50" charset="-128"/>
                <a:ea typeface="Meiryo UI" panose="020B0604030504040204" pitchFamily="50" charset="-128"/>
              </a:rPr>
              <a:t>）</a:t>
            </a:r>
            <a:r>
              <a:rPr lang="ja-JP" altLang="en-US" sz="1600" dirty="0">
                <a:solidFill>
                  <a:schemeClr val="tx1"/>
                </a:solidFill>
                <a:latin typeface="Meiryo UI" panose="020B0604030504040204" pitchFamily="50" charset="-128"/>
                <a:ea typeface="Meiryo UI" panose="020B0604030504040204" pitchFamily="50" charset="-128"/>
              </a:rPr>
              <a:t>審査を申請。米国内で商業用初号機を建設する許可の取得に</a:t>
            </a:r>
            <a:r>
              <a:rPr lang="ja-JP" altLang="en-US" sz="1600" dirty="0" smtClean="0">
                <a:solidFill>
                  <a:schemeClr val="tx1"/>
                </a:solidFill>
                <a:latin typeface="Meiryo UI" panose="020B0604030504040204" pitchFamily="50" charset="-128"/>
                <a:ea typeface="Meiryo UI" panose="020B0604030504040204" pitchFamily="50" charset="-128"/>
              </a:rPr>
              <a:t>つなげる。</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40" name="角丸四角形 39"/>
          <p:cNvSpPr/>
          <p:nvPr/>
        </p:nvSpPr>
        <p:spPr>
          <a:xfrm>
            <a:off x="914245" y="591418"/>
            <a:ext cx="11156184" cy="1000545"/>
          </a:xfrm>
          <a:prstGeom prst="roundRect">
            <a:avLst/>
          </a:prstGeom>
          <a:solidFill>
            <a:srgbClr val="002060"/>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bg1"/>
                </a:solidFill>
                <a:latin typeface="Meiryo UI" panose="020B0604030504040204" pitchFamily="50" charset="-128"/>
                <a:ea typeface="Meiryo UI" panose="020B0604030504040204" pitchFamily="50" charset="-128"/>
              </a:rPr>
              <a:t>米原子力規制委員会</a:t>
            </a:r>
            <a:r>
              <a:rPr lang="ja-JP" altLang="en-US" sz="1600" dirty="0" smtClean="0">
                <a:solidFill>
                  <a:schemeClr val="bg1"/>
                </a:solidFill>
                <a:latin typeface="Meiryo UI" panose="020B0604030504040204" pitchFamily="50" charset="-128"/>
                <a:ea typeface="Meiryo UI" panose="020B0604030504040204" pitchFamily="50" charset="-128"/>
              </a:rPr>
              <a:t>（</a:t>
            </a:r>
            <a:r>
              <a:rPr lang="en-US" altLang="ja-JP" sz="1600" dirty="0" smtClean="0">
                <a:solidFill>
                  <a:schemeClr val="bg1"/>
                </a:solidFill>
                <a:latin typeface="Meiryo UI" panose="020B0604030504040204" pitchFamily="50" charset="-128"/>
                <a:ea typeface="Meiryo UI" panose="020B0604030504040204" pitchFamily="50" charset="-128"/>
              </a:rPr>
              <a:t>NRC</a:t>
            </a:r>
            <a:r>
              <a:rPr lang="ja-JP" altLang="en-US" sz="1600" dirty="0" smtClean="0">
                <a:solidFill>
                  <a:schemeClr val="bg1"/>
                </a:solidFill>
                <a:latin typeface="Meiryo UI" panose="020B0604030504040204" pitchFamily="50" charset="-128"/>
                <a:ea typeface="Meiryo UI" panose="020B0604030504040204" pitchFamily="50" charset="-128"/>
              </a:rPr>
              <a:t>）は、</a:t>
            </a:r>
            <a:r>
              <a:rPr lang="ja-JP" altLang="en-US" sz="1600" b="1" dirty="0">
                <a:solidFill>
                  <a:schemeClr val="bg1"/>
                </a:solidFill>
                <a:latin typeface="Meiryo UI" panose="020B0604030504040204" pitchFamily="50" charset="-128"/>
                <a:ea typeface="Meiryo UI" panose="020B0604030504040204" pitchFamily="50" charset="-128"/>
              </a:rPr>
              <a:t>小型モジュール炉</a:t>
            </a:r>
            <a:r>
              <a:rPr lang="ja-JP" altLang="en-US" sz="1600" b="1" dirty="0" smtClean="0">
                <a:solidFill>
                  <a:schemeClr val="bg1"/>
                </a:solidFill>
                <a:latin typeface="Meiryo UI" panose="020B0604030504040204" pitchFamily="50" charset="-128"/>
                <a:ea typeface="Meiryo UI" panose="020B0604030504040204" pitchFamily="50" charset="-128"/>
              </a:rPr>
              <a:t>（</a:t>
            </a:r>
            <a:r>
              <a:rPr lang="en-US" altLang="ja-JP" sz="1600" b="1" dirty="0" smtClean="0">
                <a:solidFill>
                  <a:schemeClr val="bg1"/>
                </a:solidFill>
                <a:latin typeface="Meiryo UI" panose="020B0604030504040204" pitchFamily="50" charset="-128"/>
                <a:ea typeface="Meiryo UI" panose="020B0604030504040204" pitchFamily="50" charset="-128"/>
              </a:rPr>
              <a:t>SMR</a:t>
            </a:r>
            <a:r>
              <a:rPr lang="ja-JP" altLang="en-US" sz="1600" b="1" dirty="0" smtClean="0">
                <a:solidFill>
                  <a:schemeClr val="bg1"/>
                </a:solidFill>
                <a:latin typeface="Meiryo UI" panose="020B0604030504040204" pitchFamily="50" charset="-128"/>
                <a:ea typeface="Meiryo UI" panose="020B0604030504040204" pitchFamily="50" charset="-128"/>
              </a:rPr>
              <a:t>）</a:t>
            </a:r>
            <a:r>
              <a:rPr lang="ja-JP" altLang="en-US" sz="1600" b="1" dirty="0">
                <a:solidFill>
                  <a:schemeClr val="bg1"/>
                </a:solidFill>
                <a:latin typeface="Meiryo UI" panose="020B0604030504040204" pitchFamily="50" charset="-128"/>
                <a:ea typeface="Meiryo UI" panose="020B0604030504040204" pitchFamily="50" charset="-128"/>
              </a:rPr>
              <a:t>の建設が計画</a:t>
            </a:r>
            <a:r>
              <a:rPr lang="ja-JP" altLang="en-US" sz="1600" dirty="0">
                <a:solidFill>
                  <a:schemeClr val="bg1"/>
                </a:solidFill>
                <a:latin typeface="Meiryo UI" panose="020B0604030504040204" pitchFamily="50" charset="-128"/>
                <a:ea typeface="Meiryo UI" panose="020B0604030504040204" pitchFamily="50" charset="-128"/>
              </a:rPr>
              <a:t>されているテネシー州オークリッジ近郊のクリンチリバー・サイトについて</a:t>
            </a:r>
            <a:r>
              <a:rPr lang="ja-JP" altLang="en-US" sz="1600" dirty="0" smtClean="0">
                <a:solidFill>
                  <a:schemeClr val="bg1"/>
                </a:solidFill>
                <a:latin typeface="Meiryo UI" panose="020B0604030504040204" pitchFamily="50" charset="-128"/>
                <a:ea typeface="Meiryo UI" panose="020B0604030504040204" pitchFamily="50" charset="-128"/>
              </a:rPr>
              <a:t>、</a:t>
            </a:r>
            <a:r>
              <a:rPr lang="en-US" altLang="ja-JP" sz="1600" dirty="0" smtClean="0">
                <a:solidFill>
                  <a:schemeClr val="bg1"/>
                </a:solidFill>
                <a:latin typeface="Meiryo UI" panose="020B0604030504040204" pitchFamily="50" charset="-128"/>
                <a:ea typeface="Meiryo UI" panose="020B0604030504040204" pitchFamily="50" charset="-128"/>
              </a:rPr>
              <a:t>2016</a:t>
            </a:r>
            <a:r>
              <a:rPr lang="ja-JP" altLang="en-US" sz="1600" dirty="0" smtClean="0">
                <a:solidFill>
                  <a:schemeClr val="bg1"/>
                </a:solidFill>
                <a:latin typeface="Meiryo UI" panose="020B0604030504040204" pitchFamily="50" charset="-128"/>
                <a:ea typeface="Meiryo UI" panose="020B0604030504040204" pitchFamily="50" charset="-128"/>
              </a:rPr>
              <a:t>年</a:t>
            </a:r>
            <a:r>
              <a:rPr lang="en-US" altLang="ja-JP" sz="1600" dirty="0" smtClean="0">
                <a:solidFill>
                  <a:schemeClr val="bg1"/>
                </a:solidFill>
                <a:latin typeface="Meiryo UI" panose="020B0604030504040204" pitchFamily="50" charset="-128"/>
                <a:ea typeface="Meiryo UI" panose="020B0604030504040204" pitchFamily="50" charset="-128"/>
              </a:rPr>
              <a:t>5</a:t>
            </a:r>
            <a:r>
              <a:rPr lang="ja-JP" altLang="en-US" sz="1600" dirty="0" smtClean="0">
                <a:solidFill>
                  <a:schemeClr val="bg1"/>
                </a:solidFill>
                <a:latin typeface="Meiryo UI" panose="020B0604030504040204" pitchFamily="50" charset="-128"/>
                <a:ea typeface="Meiryo UI" panose="020B0604030504040204" pitchFamily="50" charset="-128"/>
              </a:rPr>
              <a:t>月</a:t>
            </a:r>
            <a:r>
              <a:rPr lang="ja-JP" altLang="en-US" sz="1600" dirty="0">
                <a:solidFill>
                  <a:schemeClr val="bg1"/>
                </a:solidFill>
                <a:latin typeface="Meiryo UI" panose="020B0604030504040204" pitchFamily="50" charset="-128"/>
                <a:ea typeface="Meiryo UI" panose="020B0604030504040204" pitchFamily="50" charset="-128"/>
              </a:rPr>
              <a:t>に受け取った事前サイト許可</a:t>
            </a:r>
            <a:r>
              <a:rPr lang="ja-JP" altLang="en-US" sz="1600" dirty="0" smtClean="0">
                <a:solidFill>
                  <a:schemeClr val="bg1"/>
                </a:solidFill>
                <a:latin typeface="Meiryo UI" panose="020B0604030504040204" pitchFamily="50" charset="-128"/>
                <a:ea typeface="Meiryo UI" panose="020B0604030504040204" pitchFamily="50" charset="-128"/>
              </a:rPr>
              <a:t>（</a:t>
            </a:r>
            <a:r>
              <a:rPr lang="en-US" altLang="ja-JP" sz="1600" dirty="0" smtClean="0">
                <a:solidFill>
                  <a:schemeClr val="bg1"/>
                </a:solidFill>
                <a:latin typeface="Meiryo UI" panose="020B0604030504040204" pitchFamily="50" charset="-128"/>
                <a:ea typeface="Meiryo UI" panose="020B0604030504040204" pitchFamily="50" charset="-128"/>
              </a:rPr>
              <a:t>ESP</a:t>
            </a:r>
            <a:r>
              <a:rPr lang="ja-JP" altLang="en-US" sz="1600" dirty="0" smtClean="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の申請書</a:t>
            </a:r>
            <a:r>
              <a:rPr lang="ja-JP" altLang="en-US" sz="1600" dirty="0" smtClean="0">
                <a:solidFill>
                  <a:schemeClr val="bg1"/>
                </a:solidFill>
                <a:latin typeface="Meiryo UI" panose="020B0604030504040204" pitchFamily="50" charset="-128"/>
                <a:ea typeface="Meiryo UI" panose="020B0604030504040204" pitchFamily="50" charset="-128"/>
              </a:rPr>
              <a:t>を</a:t>
            </a:r>
            <a:r>
              <a:rPr lang="en-US" altLang="ja-JP" sz="1600" dirty="0" smtClean="0">
                <a:solidFill>
                  <a:schemeClr val="bg1"/>
                </a:solidFill>
                <a:latin typeface="Meiryo UI" panose="020B0604030504040204" pitchFamily="50" charset="-128"/>
                <a:ea typeface="Meiryo UI" panose="020B0604030504040204" pitchFamily="50" charset="-128"/>
              </a:rPr>
              <a:t>2016</a:t>
            </a:r>
            <a:r>
              <a:rPr lang="ja-JP" altLang="en-US" sz="1600" dirty="0" smtClean="0">
                <a:solidFill>
                  <a:schemeClr val="bg1"/>
                </a:solidFill>
                <a:latin typeface="Meiryo UI" panose="020B0604030504040204" pitchFamily="50" charset="-128"/>
                <a:ea typeface="Meiryo UI" panose="020B0604030504040204" pitchFamily="50" charset="-128"/>
              </a:rPr>
              <a:t>年</a:t>
            </a:r>
            <a:r>
              <a:rPr lang="en-US" altLang="ja-JP" sz="1600" dirty="0" smtClean="0">
                <a:solidFill>
                  <a:schemeClr val="bg1"/>
                </a:solidFill>
                <a:latin typeface="Meiryo UI" panose="020B0604030504040204" pitchFamily="50" charset="-128"/>
                <a:ea typeface="Meiryo UI" panose="020B0604030504040204" pitchFamily="50" charset="-128"/>
              </a:rPr>
              <a:t>12</a:t>
            </a:r>
            <a:r>
              <a:rPr lang="ja-JP" altLang="en-US" sz="1600" dirty="0" smtClean="0">
                <a:solidFill>
                  <a:schemeClr val="bg1"/>
                </a:solidFill>
                <a:latin typeface="Meiryo UI" panose="020B0604030504040204" pitchFamily="50" charset="-128"/>
                <a:ea typeface="Meiryo UI" panose="020B0604030504040204" pitchFamily="50" charset="-128"/>
              </a:rPr>
              <a:t>月</a:t>
            </a:r>
            <a:r>
              <a:rPr lang="en-US" altLang="ja-JP" sz="1600" dirty="0" smtClean="0">
                <a:solidFill>
                  <a:schemeClr val="bg1"/>
                </a:solidFill>
                <a:latin typeface="Meiryo UI" panose="020B0604030504040204" pitchFamily="50" charset="-128"/>
                <a:ea typeface="Meiryo UI" panose="020B0604030504040204" pitchFamily="50" charset="-128"/>
              </a:rPr>
              <a:t>30</a:t>
            </a:r>
            <a:r>
              <a:rPr lang="ja-JP" altLang="en-US" sz="1600" dirty="0" smtClean="0">
                <a:solidFill>
                  <a:schemeClr val="bg1"/>
                </a:solidFill>
                <a:latin typeface="Meiryo UI" panose="020B0604030504040204" pitchFamily="50" charset="-128"/>
                <a:ea typeface="Meiryo UI" panose="020B0604030504040204" pitchFamily="50" charset="-128"/>
              </a:rPr>
              <a:t>日付け</a:t>
            </a:r>
            <a:r>
              <a:rPr lang="ja-JP" altLang="en-US" sz="1600" dirty="0">
                <a:solidFill>
                  <a:schemeClr val="bg1"/>
                </a:solidFill>
                <a:latin typeface="Meiryo UI" panose="020B0604030504040204" pitchFamily="50" charset="-128"/>
                <a:ea typeface="Meiryo UI" panose="020B0604030504040204" pitchFamily="50" charset="-128"/>
              </a:rPr>
              <a:t>で</a:t>
            </a:r>
            <a:r>
              <a:rPr lang="ja-JP" altLang="en-US" sz="1600" dirty="0" smtClean="0">
                <a:solidFill>
                  <a:schemeClr val="bg1"/>
                </a:solidFill>
                <a:latin typeface="Meiryo UI" panose="020B0604030504040204" pitchFamily="50" charset="-128"/>
                <a:ea typeface="Meiryo UI" panose="020B0604030504040204" pitchFamily="50" charset="-128"/>
              </a:rPr>
              <a:t>受理。</a:t>
            </a:r>
            <a:endParaRPr lang="en-US" altLang="ja-JP" sz="1600" dirty="0" smtClean="0">
              <a:solidFill>
                <a:schemeClr val="bg1"/>
              </a:solidFill>
              <a:latin typeface="Meiryo UI" panose="020B0604030504040204" pitchFamily="50" charset="-128"/>
              <a:ea typeface="Meiryo UI" panose="020B0604030504040204" pitchFamily="50" charset="-128"/>
            </a:endParaRPr>
          </a:p>
          <a:p>
            <a:r>
              <a:rPr lang="ja-JP" altLang="en-US" sz="1600" dirty="0" smtClean="0">
                <a:solidFill>
                  <a:schemeClr val="bg1"/>
                </a:solidFill>
                <a:latin typeface="Meiryo UI" panose="020B0604030504040204" pitchFamily="50" charset="-128"/>
                <a:ea typeface="Meiryo UI" panose="020B0604030504040204" pitchFamily="50" charset="-128"/>
              </a:rPr>
              <a:t>テネシー</a:t>
            </a:r>
            <a:r>
              <a:rPr lang="ja-JP" altLang="en-US" sz="1600" dirty="0">
                <a:solidFill>
                  <a:schemeClr val="bg1"/>
                </a:solidFill>
                <a:latin typeface="Meiryo UI" panose="020B0604030504040204" pitchFamily="50" charset="-128"/>
                <a:ea typeface="Meiryo UI" panose="020B0604030504040204" pitchFamily="50" charset="-128"/>
              </a:rPr>
              <a:t>峡谷開発公社</a:t>
            </a:r>
            <a:r>
              <a:rPr lang="ja-JP" altLang="en-US" sz="1600" dirty="0" smtClean="0">
                <a:solidFill>
                  <a:schemeClr val="bg1"/>
                </a:solidFill>
                <a:latin typeface="Meiryo UI" panose="020B0604030504040204" pitchFamily="50" charset="-128"/>
                <a:ea typeface="Meiryo UI" panose="020B0604030504040204" pitchFamily="50" charset="-128"/>
              </a:rPr>
              <a:t>（</a:t>
            </a:r>
            <a:r>
              <a:rPr lang="en-US" altLang="ja-JP" sz="1600" dirty="0" smtClean="0">
                <a:solidFill>
                  <a:schemeClr val="bg1"/>
                </a:solidFill>
                <a:latin typeface="Meiryo UI" panose="020B0604030504040204" pitchFamily="50" charset="-128"/>
                <a:ea typeface="Meiryo UI" panose="020B0604030504040204" pitchFamily="50" charset="-128"/>
              </a:rPr>
              <a:t>TVA</a:t>
            </a:r>
            <a:r>
              <a:rPr lang="ja-JP" altLang="en-US" sz="1600" dirty="0" smtClean="0">
                <a:solidFill>
                  <a:schemeClr val="bg1"/>
                </a:solidFill>
                <a:latin typeface="Meiryo UI" panose="020B0604030504040204" pitchFamily="50" charset="-128"/>
                <a:ea typeface="Meiryo UI" panose="020B0604030504040204" pitchFamily="50" charset="-128"/>
              </a:rPr>
              <a:t>）が</a:t>
            </a:r>
            <a:r>
              <a:rPr lang="en-US" altLang="ja-JP" sz="1600" dirty="0" smtClean="0">
                <a:solidFill>
                  <a:schemeClr val="bg1"/>
                </a:solidFill>
                <a:latin typeface="Meiryo UI" panose="020B0604030504040204" pitchFamily="50" charset="-128"/>
                <a:ea typeface="Meiryo UI" panose="020B0604030504040204" pitchFamily="50" charset="-128"/>
              </a:rPr>
              <a:t>BWX</a:t>
            </a:r>
            <a:r>
              <a:rPr lang="ja-JP" altLang="en-US" sz="1600" dirty="0" smtClean="0">
                <a:solidFill>
                  <a:schemeClr val="bg1"/>
                </a:solidFill>
                <a:latin typeface="Meiryo UI" panose="020B0604030504040204" pitchFamily="50" charset="-128"/>
                <a:ea typeface="Meiryo UI" panose="020B0604030504040204" pitchFamily="50" charset="-128"/>
              </a:rPr>
              <a:t>テクノロジーズ社製の小型原子炉</a:t>
            </a:r>
            <a:r>
              <a:rPr lang="en-US" altLang="ja-JP" sz="1600" dirty="0" smtClean="0">
                <a:solidFill>
                  <a:schemeClr val="bg1"/>
                </a:solidFill>
                <a:latin typeface="Meiryo UI" panose="020B0604030504040204" pitchFamily="50" charset="-128"/>
                <a:ea typeface="Meiryo UI" panose="020B0604030504040204" pitchFamily="50" charset="-128"/>
              </a:rPr>
              <a:t>SMR</a:t>
            </a:r>
            <a:r>
              <a:rPr lang="ja-JP" altLang="en-US" sz="1600" dirty="0" smtClean="0">
                <a:solidFill>
                  <a:schemeClr val="bg1"/>
                </a:solidFill>
                <a:latin typeface="Meiryo UI" panose="020B0604030504040204" pitchFamily="50" charset="-128"/>
                <a:ea typeface="Meiryo UI" panose="020B0604030504040204" pitchFamily="50" charset="-128"/>
              </a:rPr>
              <a:t>「</a:t>
            </a:r>
            <a:r>
              <a:rPr lang="en-US" altLang="ja-JP" sz="1600" dirty="0" err="1" smtClean="0">
                <a:solidFill>
                  <a:schemeClr val="bg1"/>
                </a:solidFill>
                <a:latin typeface="Meiryo UI" panose="020B0604030504040204" pitchFamily="50" charset="-128"/>
                <a:ea typeface="Meiryo UI" panose="020B0604030504040204" pitchFamily="50" charset="-128"/>
              </a:rPr>
              <a:t>mPower</a:t>
            </a:r>
            <a:r>
              <a:rPr lang="ja-JP" altLang="en-US" sz="1600" dirty="0" smtClean="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の</a:t>
            </a:r>
            <a:r>
              <a:rPr lang="ja-JP" altLang="en-US" sz="1600" dirty="0" smtClean="0">
                <a:solidFill>
                  <a:schemeClr val="bg1"/>
                </a:solidFill>
                <a:latin typeface="Meiryo UI" panose="020B0604030504040204" pitchFamily="50" charset="-128"/>
                <a:ea typeface="Meiryo UI" panose="020B0604030504040204" pitchFamily="50" charset="-128"/>
              </a:rPr>
              <a:t>初号機を建設。</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41" name="角丸四角形 40"/>
          <p:cNvSpPr/>
          <p:nvPr/>
        </p:nvSpPr>
        <p:spPr>
          <a:xfrm>
            <a:off x="914245" y="1664164"/>
            <a:ext cx="11195539" cy="766687"/>
          </a:xfrm>
          <a:prstGeom prst="roundRect">
            <a:avLst/>
          </a:prstGeom>
          <a:solidFill>
            <a:schemeClr val="accent2">
              <a:lumMod val="75000"/>
            </a:schemeClr>
          </a:solidFill>
          <a:ln w="28575">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smtClean="0">
                <a:solidFill>
                  <a:schemeClr val="bg1"/>
                </a:solidFill>
                <a:latin typeface="Meiryo UI" panose="020B0604030504040204" pitchFamily="50" charset="-128"/>
                <a:ea typeface="Meiryo UI" panose="020B0604030504040204" pitchFamily="50" charset="-128"/>
              </a:rPr>
              <a:t>2017</a:t>
            </a:r>
            <a:r>
              <a:rPr lang="ja-JP" altLang="en-US" sz="1600" dirty="0" smtClean="0">
                <a:solidFill>
                  <a:schemeClr val="bg1"/>
                </a:solidFill>
                <a:latin typeface="Meiryo UI" panose="020B0604030504040204" pitchFamily="50" charset="-128"/>
                <a:ea typeface="Meiryo UI" panose="020B0604030504040204" pitchFamily="50" charset="-128"/>
              </a:rPr>
              <a:t>年</a:t>
            </a:r>
            <a:r>
              <a:rPr lang="en-US" altLang="ja-JP" sz="1600" dirty="0" smtClean="0">
                <a:solidFill>
                  <a:schemeClr val="bg1"/>
                </a:solidFill>
                <a:latin typeface="Meiryo UI" panose="020B0604030504040204" pitchFamily="50" charset="-128"/>
                <a:ea typeface="Meiryo UI" panose="020B0604030504040204" pitchFamily="50" charset="-128"/>
              </a:rPr>
              <a:t>1</a:t>
            </a:r>
            <a:r>
              <a:rPr lang="ja-JP" altLang="en-US" sz="1600" dirty="0" smtClean="0">
                <a:solidFill>
                  <a:schemeClr val="bg1"/>
                </a:solidFill>
                <a:latin typeface="Meiryo UI" panose="020B0604030504040204" pitchFamily="50" charset="-128"/>
                <a:ea typeface="Meiryo UI" panose="020B0604030504040204" pitchFamily="50" charset="-128"/>
              </a:rPr>
              <a:t>月</a:t>
            </a:r>
            <a:r>
              <a:rPr lang="en-US" altLang="ja-JP" sz="1600" dirty="0" smtClean="0">
                <a:solidFill>
                  <a:schemeClr val="bg1"/>
                </a:solidFill>
                <a:latin typeface="Meiryo UI" panose="020B0604030504040204" pitchFamily="50" charset="-128"/>
                <a:ea typeface="Meiryo UI" panose="020B0604030504040204" pitchFamily="50" charset="-128"/>
              </a:rPr>
              <a:t>12</a:t>
            </a:r>
            <a:r>
              <a:rPr lang="ja-JP" altLang="en-US" sz="1600" dirty="0" smtClean="0">
                <a:solidFill>
                  <a:schemeClr val="bg1"/>
                </a:solidFill>
                <a:latin typeface="Meiryo UI" panose="020B0604030504040204" pitchFamily="50" charset="-128"/>
                <a:ea typeface="Meiryo UI" panose="020B0604030504040204" pitchFamily="50" charset="-128"/>
              </a:rPr>
              <a:t>日、米ニュースケール社</a:t>
            </a:r>
            <a:r>
              <a:rPr lang="ja-JP" altLang="en-US" sz="1600" dirty="0">
                <a:solidFill>
                  <a:schemeClr val="bg1"/>
                </a:solidFill>
                <a:latin typeface="Meiryo UI" panose="020B0604030504040204" pitchFamily="50" charset="-128"/>
                <a:ea typeface="Meiryo UI" panose="020B0604030504040204" pitchFamily="50" charset="-128"/>
              </a:rPr>
              <a:t>が、同社製の</a:t>
            </a:r>
            <a:r>
              <a:rPr lang="ja-JP" altLang="en-US" sz="1600" b="1" dirty="0">
                <a:solidFill>
                  <a:schemeClr val="bg1"/>
                </a:solidFill>
                <a:latin typeface="Meiryo UI" panose="020B0604030504040204" pitchFamily="50" charset="-128"/>
                <a:ea typeface="Meiryo UI" panose="020B0604030504040204" pitchFamily="50" charset="-128"/>
              </a:rPr>
              <a:t>商業用小型モジュール炉</a:t>
            </a:r>
            <a:r>
              <a:rPr lang="ja-JP" altLang="en-US" sz="1600" b="1" dirty="0" smtClean="0">
                <a:solidFill>
                  <a:schemeClr val="bg1"/>
                </a:solidFill>
                <a:latin typeface="Meiryo UI" panose="020B0604030504040204" pitchFamily="50" charset="-128"/>
                <a:ea typeface="Meiryo UI" panose="020B0604030504040204" pitchFamily="50" charset="-128"/>
              </a:rPr>
              <a:t>（</a:t>
            </a:r>
            <a:r>
              <a:rPr lang="en-US" altLang="ja-JP" sz="1600" b="1" dirty="0" smtClean="0">
                <a:solidFill>
                  <a:schemeClr val="bg1"/>
                </a:solidFill>
                <a:latin typeface="Meiryo UI" panose="020B0604030504040204" pitchFamily="50" charset="-128"/>
                <a:ea typeface="Meiryo UI" panose="020B0604030504040204" pitchFamily="50" charset="-128"/>
              </a:rPr>
              <a:t>SMR</a:t>
            </a:r>
            <a:r>
              <a:rPr lang="ja-JP" altLang="en-US" sz="1600" b="1" dirty="0" smtClean="0">
                <a:solidFill>
                  <a:schemeClr val="bg1"/>
                </a:solidFill>
                <a:latin typeface="Meiryo UI" panose="020B0604030504040204" pitchFamily="50" charset="-128"/>
                <a:ea typeface="Meiryo UI" panose="020B0604030504040204" pitchFamily="50" charset="-128"/>
              </a:rPr>
              <a:t>）</a:t>
            </a:r>
            <a:r>
              <a:rPr lang="ja-JP" altLang="en-US" sz="1600" b="1" dirty="0">
                <a:solidFill>
                  <a:schemeClr val="bg1"/>
                </a:solidFill>
                <a:latin typeface="Meiryo UI" panose="020B0604030504040204" pitchFamily="50" charset="-128"/>
                <a:ea typeface="Meiryo UI" panose="020B0604030504040204" pitchFamily="50" charset="-128"/>
              </a:rPr>
              <a:t>設計について、認証</a:t>
            </a:r>
            <a:r>
              <a:rPr lang="ja-JP" altLang="en-US" sz="1600" b="1" dirty="0" smtClean="0">
                <a:solidFill>
                  <a:schemeClr val="bg1"/>
                </a:solidFill>
                <a:latin typeface="Meiryo UI" panose="020B0604030504040204" pitchFamily="50" charset="-128"/>
                <a:ea typeface="Meiryo UI" panose="020B0604030504040204" pitchFamily="50" charset="-128"/>
              </a:rPr>
              <a:t>（</a:t>
            </a:r>
            <a:r>
              <a:rPr lang="en-US" altLang="ja-JP" sz="1600" b="1" dirty="0" smtClean="0">
                <a:solidFill>
                  <a:schemeClr val="bg1"/>
                </a:solidFill>
                <a:latin typeface="Meiryo UI" panose="020B0604030504040204" pitchFamily="50" charset="-128"/>
                <a:ea typeface="Meiryo UI" panose="020B0604030504040204" pitchFamily="50" charset="-128"/>
              </a:rPr>
              <a:t>DC</a:t>
            </a:r>
            <a:r>
              <a:rPr lang="ja-JP" altLang="en-US" sz="1600" b="1" dirty="0" smtClean="0">
                <a:solidFill>
                  <a:schemeClr val="bg1"/>
                </a:solidFill>
                <a:latin typeface="Meiryo UI" panose="020B0604030504040204" pitchFamily="50" charset="-128"/>
                <a:ea typeface="Meiryo UI" panose="020B0604030504040204" pitchFamily="50" charset="-128"/>
              </a:rPr>
              <a:t>）</a:t>
            </a:r>
            <a:r>
              <a:rPr lang="ja-JP" altLang="en-US" sz="1600" b="1" dirty="0">
                <a:solidFill>
                  <a:schemeClr val="bg1"/>
                </a:solidFill>
                <a:latin typeface="Meiryo UI" panose="020B0604030504040204" pitchFamily="50" charset="-128"/>
                <a:ea typeface="Meiryo UI" panose="020B0604030504040204" pitchFamily="50" charset="-128"/>
              </a:rPr>
              <a:t>審査</a:t>
            </a:r>
            <a:r>
              <a:rPr lang="ja-JP" altLang="en-US" sz="1600" dirty="0">
                <a:solidFill>
                  <a:schemeClr val="bg1"/>
                </a:solidFill>
                <a:latin typeface="Meiryo UI" panose="020B0604030504040204" pitchFamily="50" charset="-128"/>
                <a:ea typeface="Meiryo UI" panose="020B0604030504040204" pitchFamily="50" charset="-128"/>
              </a:rPr>
              <a:t>を原子力規制委員会</a:t>
            </a:r>
            <a:r>
              <a:rPr lang="ja-JP" altLang="en-US" sz="1600" dirty="0" smtClean="0">
                <a:solidFill>
                  <a:schemeClr val="bg1"/>
                </a:solidFill>
                <a:latin typeface="Meiryo UI" panose="020B0604030504040204" pitchFamily="50" charset="-128"/>
                <a:ea typeface="Meiryo UI" panose="020B0604030504040204" pitchFamily="50" charset="-128"/>
              </a:rPr>
              <a:t>（</a:t>
            </a:r>
            <a:r>
              <a:rPr lang="en-US" altLang="ja-JP" sz="1600" dirty="0" smtClean="0">
                <a:solidFill>
                  <a:schemeClr val="bg1"/>
                </a:solidFill>
                <a:latin typeface="Meiryo UI" panose="020B0604030504040204" pitchFamily="50" charset="-128"/>
                <a:ea typeface="Meiryo UI" panose="020B0604030504040204" pitchFamily="50" charset="-128"/>
              </a:rPr>
              <a:t>NRC</a:t>
            </a:r>
            <a:r>
              <a:rPr lang="ja-JP" altLang="en-US" sz="1600" dirty="0" smtClean="0">
                <a:solidFill>
                  <a:schemeClr val="bg1"/>
                </a:solidFill>
                <a:latin typeface="Meiryo UI" panose="020B0604030504040204" pitchFamily="50" charset="-128"/>
                <a:ea typeface="Meiryo UI" panose="020B0604030504040204" pitchFamily="50" charset="-128"/>
              </a:rPr>
              <a:t>）</a:t>
            </a:r>
            <a:r>
              <a:rPr lang="ja-JP" altLang="en-US" sz="1600" dirty="0">
                <a:solidFill>
                  <a:schemeClr val="bg1"/>
                </a:solidFill>
                <a:latin typeface="Meiryo UI" panose="020B0604030504040204" pitchFamily="50" charset="-128"/>
                <a:ea typeface="Meiryo UI" panose="020B0604030504040204" pitchFamily="50" charset="-128"/>
              </a:rPr>
              <a:t>に</a:t>
            </a:r>
            <a:r>
              <a:rPr lang="ja-JP" altLang="en-US" sz="1600" dirty="0" smtClean="0">
                <a:solidFill>
                  <a:schemeClr val="bg1"/>
                </a:solidFill>
                <a:latin typeface="Meiryo UI" panose="020B0604030504040204" pitchFamily="50" charset="-128"/>
                <a:ea typeface="Meiryo UI" panose="020B0604030504040204" pitchFamily="50" charset="-128"/>
              </a:rPr>
              <a:t>申請。</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a:xfrm>
            <a:off x="8641422" y="6304980"/>
            <a:ext cx="2743200" cy="365125"/>
          </a:xfrm>
        </p:spPr>
        <p:txBody>
          <a:bodyPr/>
          <a:lstStyle/>
          <a:p>
            <a:fld id="{E0111AC5-7BD5-411B-8205-861CC0B8AE82}" type="slidenum">
              <a:rPr kumimoji="1" lang="ja-JP" altLang="en-US" smtClean="0"/>
              <a:t>6</a:t>
            </a:fld>
            <a:endParaRPr kumimoji="1" lang="ja-JP" altLang="en-US"/>
          </a:p>
        </p:txBody>
      </p:sp>
      <p:sp>
        <p:nvSpPr>
          <p:cNvPr id="14" name="正方形/長方形 13"/>
          <p:cNvSpPr/>
          <p:nvPr/>
        </p:nvSpPr>
        <p:spPr>
          <a:xfrm>
            <a:off x="-89264" y="6682502"/>
            <a:ext cx="4380526" cy="235056"/>
          </a:xfrm>
          <a:prstGeom prst="rect">
            <a:avLst/>
          </a:prstGeom>
        </p:spPr>
        <p:txBody>
          <a:bodyPr wrap="square">
            <a:spAutoFit/>
          </a:bodyPr>
          <a:lstStyle/>
          <a:p>
            <a:r>
              <a:rPr lang="ja-JP" altLang="en-US" sz="900" dirty="0" smtClean="0">
                <a:latin typeface="Meiryo UI" panose="020B0604030504040204" pitchFamily="50" charset="-128"/>
                <a:ea typeface="Meiryo UI" panose="020B0604030504040204" pitchFamily="50" charset="-128"/>
              </a:rPr>
              <a:t>（出典）原子力産業新聞　</a:t>
            </a:r>
            <a:r>
              <a:rPr lang="en-US" altLang="ja-JP" sz="900" dirty="0" smtClean="0">
                <a:latin typeface="Meiryo UI" panose="020B0604030504040204" pitchFamily="50" charset="-128"/>
                <a:ea typeface="Meiryo UI" panose="020B0604030504040204" pitchFamily="50" charset="-128"/>
              </a:rPr>
              <a:t>http</a:t>
            </a:r>
            <a:r>
              <a:rPr lang="en-US" altLang="ja-JP" sz="900" dirty="0">
                <a:latin typeface="Meiryo UI" panose="020B0604030504040204" pitchFamily="50" charset="-128"/>
                <a:ea typeface="Meiryo UI" panose="020B0604030504040204" pitchFamily="50" charset="-128"/>
              </a:rPr>
              <a:t>://www.jaif.or.jp/news/newspaper/</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20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タイトル 1"/>
          <p:cNvSpPr txBox="1">
            <a:spLocks/>
          </p:cNvSpPr>
          <p:nvPr/>
        </p:nvSpPr>
        <p:spPr bwMode="auto">
          <a:xfrm>
            <a:off x="0" y="66675"/>
            <a:ext cx="12191999" cy="403877"/>
          </a:xfrm>
          <a:prstGeom prst="rect">
            <a:avLst/>
          </a:prstGeom>
          <a:solidFill>
            <a:srgbClr val="C00000"/>
          </a:solidFill>
          <a:ln>
            <a:noFill/>
          </a:ln>
          <a:scene3d>
            <a:camera prst="orthographicFront"/>
            <a:lightRig rig="threePt" dir="t"/>
          </a:scene3d>
          <a:sp3d>
            <a:bevelT/>
          </a:sp3d>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600" dirty="0" smtClean="0">
                <a:solidFill>
                  <a:schemeClr val="bg1"/>
                </a:solidFill>
                <a:latin typeface="Meiryo UI" panose="020B0604030504040204" pitchFamily="50" charset="-128"/>
                <a:ea typeface="Meiryo UI" panose="020B0604030504040204" pitchFamily="50" charset="-128"/>
              </a:rPr>
              <a:t>溶融塩炉は、開発ではなく再現</a:t>
            </a:r>
            <a:endParaRPr lang="ja-JP" altLang="en-US" sz="1600" dirty="0">
              <a:solidFill>
                <a:schemeClr val="bg1"/>
              </a:solidFill>
              <a:latin typeface="Meiryo UI" panose="020B0604030504040204" pitchFamily="50" charset="-128"/>
              <a:ea typeface="Meiryo UI" panose="020B0604030504040204" pitchFamily="50" charset="-128"/>
            </a:endParaRPr>
          </a:p>
        </p:txBody>
      </p:sp>
      <p:sp>
        <p:nvSpPr>
          <p:cNvPr id="21526" name="テキスト ボックス 1"/>
          <p:cNvSpPr txBox="1">
            <a:spLocks noChangeArrowheads="1"/>
          </p:cNvSpPr>
          <p:nvPr/>
        </p:nvSpPr>
        <p:spPr bwMode="auto">
          <a:xfrm>
            <a:off x="4859263" y="468690"/>
            <a:ext cx="754440" cy="25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048">
                <a:latin typeface="Meiryo UI" panose="020B0604030504040204" pitchFamily="50" charset="-128"/>
                <a:ea typeface="Meiryo UI" panose="020B0604030504040204" pitchFamily="50" charset="-128"/>
              </a:rPr>
              <a:t>2016</a:t>
            </a:r>
            <a:r>
              <a:rPr lang="ja-JP" altLang="en-US" sz="1048">
                <a:latin typeface="Meiryo UI" panose="020B0604030504040204" pitchFamily="50" charset="-128"/>
                <a:ea typeface="Meiryo UI" panose="020B0604030504040204" pitchFamily="50" charset="-128"/>
              </a:rPr>
              <a:t>年</a:t>
            </a:r>
          </a:p>
        </p:txBody>
      </p:sp>
      <p:sp>
        <p:nvSpPr>
          <p:cNvPr id="32" name="Rectangle 14"/>
          <p:cNvSpPr>
            <a:spLocks noChangeArrowheads="1"/>
          </p:cNvSpPr>
          <p:nvPr/>
        </p:nvSpPr>
        <p:spPr bwMode="auto">
          <a:xfrm>
            <a:off x="6003377" y="533400"/>
            <a:ext cx="42862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800" u="none"/>
              <a:t>◆</a:t>
            </a:r>
            <a:r>
              <a:rPr lang="ja-JP" altLang="en-US" sz="1800" b="1" u="none"/>
              <a:t>実体写真</a:t>
            </a:r>
            <a:r>
              <a:rPr lang="ja-JP" altLang="en-US" sz="1800" u="none"/>
              <a:t>：運転直前の</a:t>
            </a:r>
            <a:r>
              <a:rPr lang="ja-JP" altLang="en-US" sz="1800" b="1" u="none"/>
              <a:t>熔融塩実験炉</a:t>
            </a:r>
            <a:r>
              <a:rPr lang="ja-JP" altLang="en-US" sz="1800" u="none"/>
              <a:t>　</a:t>
            </a:r>
            <a:endParaRPr lang="en-US" altLang="ja-JP" sz="1800" u="none"/>
          </a:p>
          <a:p>
            <a:pPr eaLnBrk="1" hangingPunct="1">
              <a:spcBef>
                <a:spcPct val="0"/>
              </a:spcBef>
              <a:buFontTx/>
              <a:buNone/>
            </a:pPr>
            <a:r>
              <a:rPr lang="ja-JP" altLang="en-US" sz="1800" u="none"/>
              <a:t>　</a:t>
            </a:r>
            <a:r>
              <a:rPr lang="en-US" altLang="ja-JP" sz="1800" u="none"/>
              <a:t>MSRE</a:t>
            </a:r>
            <a:r>
              <a:rPr lang="ja-JP" altLang="en-US" sz="1800" u="none"/>
              <a:t>の炉格納室内部。（米国オークリッ</a:t>
            </a:r>
            <a:endParaRPr lang="en-US" altLang="ja-JP" sz="1800" u="none"/>
          </a:p>
          <a:p>
            <a:pPr eaLnBrk="1" hangingPunct="1">
              <a:spcBef>
                <a:spcPct val="0"/>
              </a:spcBef>
              <a:buFontTx/>
              <a:buNone/>
            </a:pPr>
            <a:r>
              <a:rPr lang="ja-JP" altLang="en-US" sz="1800" u="none"/>
              <a:t>　ジ研究所で</a:t>
            </a:r>
            <a:r>
              <a:rPr lang="en-US" altLang="ja-JP" sz="2000" b="1" u="none"/>
              <a:t>1965</a:t>
            </a:r>
            <a:r>
              <a:rPr lang="ja-JP" altLang="en-US" sz="2000" b="1" u="none"/>
              <a:t>～</a:t>
            </a:r>
            <a:r>
              <a:rPr lang="en-US" altLang="ja-JP" sz="2000" b="1" u="none"/>
              <a:t>1969</a:t>
            </a:r>
            <a:r>
              <a:rPr lang="ja-JP" altLang="en-US" sz="1800" u="none"/>
              <a:t>年末の４年間、</a:t>
            </a:r>
            <a:endParaRPr lang="en-US" altLang="ja-JP" sz="1800" u="none"/>
          </a:p>
          <a:p>
            <a:pPr eaLnBrk="1" hangingPunct="1">
              <a:spcBef>
                <a:spcPct val="0"/>
              </a:spcBef>
              <a:buFontTx/>
              <a:buNone/>
            </a:pPr>
            <a:r>
              <a:rPr lang="ja-JP" altLang="en-US" sz="1800" u="none"/>
              <a:t>　</a:t>
            </a:r>
            <a:r>
              <a:rPr lang="ja-JP" altLang="en-US" sz="1800" b="1" u="none">
                <a:solidFill>
                  <a:srgbClr val="FF0000"/>
                </a:solidFill>
              </a:rPr>
              <a:t>無事故</a:t>
            </a:r>
            <a:r>
              <a:rPr lang="ja-JP" altLang="en-US" sz="1800" b="1" u="none"/>
              <a:t>で運転</a:t>
            </a:r>
            <a:r>
              <a:rPr lang="ja-JP" altLang="en-US" sz="1800" u="none"/>
              <a:t>され研究開発に大成功。）</a:t>
            </a:r>
          </a:p>
        </p:txBody>
      </p:sp>
      <p:graphicFrame>
        <p:nvGraphicFramePr>
          <p:cNvPr id="33" name="Object 15"/>
          <p:cNvGraphicFramePr>
            <a:graphicFrameLocks noChangeAspect="1"/>
          </p:cNvGraphicFramePr>
          <p:nvPr>
            <p:extLst/>
          </p:nvPr>
        </p:nvGraphicFramePr>
        <p:xfrm>
          <a:off x="5279144" y="1962150"/>
          <a:ext cx="6589713" cy="4429125"/>
        </p:xfrm>
        <a:graphic>
          <a:graphicData uri="http://schemas.openxmlformats.org/presentationml/2006/ole">
            <mc:AlternateContent xmlns:mc="http://schemas.openxmlformats.org/markup-compatibility/2006">
              <mc:Choice xmlns:v="urn:schemas-microsoft-com:vml" Requires="v">
                <p:oleObj spid="_x0000_s1027" name="ビットマップ イメージ" r:id="rId3" imgW="3580952" imgH="2542857" progId="PBrush">
                  <p:embed/>
                </p:oleObj>
              </mc:Choice>
              <mc:Fallback>
                <p:oleObj name="ビットマップ イメージ" r:id="rId3" imgW="3580952" imgH="2542857"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144" y="1962150"/>
                        <a:ext cx="658971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4"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39" y="461963"/>
            <a:ext cx="5334001"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17"/>
          <p:cNvSpPr>
            <a:spLocks noChangeArrowheads="1"/>
          </p:cNvSpPr>
          <p:nvPr/>
        </p:nvSpPr>
        <p:spPr bwMode="auto">
          <a:xfrm>
            <a:off x="1145627" y="5534025"/>
            <a:ext cx="82835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en-US" altLang="ja-JP" sz="2400" b="1" u="none"/>
          </a:p>
          <a:p>
            <a:pPr eaLnBrk="1" hangingPunct="1">
              <a:spcBef>
                <a:spcPct val="0"/>
              </a:spcBef>
              <a:buFontTx/>
              <a:buNone/>
            </a:pPr>
            <a:endParaRPr lang="en-US" altLang="ja-JP" sz="2400" b="1" u="none"/>
          </a:p>
          <a:p>
            <a:pPr eaLnBrk="1" hangingPunct="1">
              <a:spcBef>
                <a:spcPct val="0"/>
              </a:spcBef>
              <a:buFontTx/>
              <a:buNone/>
            </a:pPr>
            <a:r>
              <a:rPr lang="ja-JP" altLang="en-US" sz="2400" b="1" u="none"/>
              <a:t>　</a:t>
            </a:r>
            <a:r>
              <a:rPr lang="ja-JP" altLang="en-US" b="1" u="none"/>
              <a:t>熔融塩実験炉　</a:t>
            </a:r>
            <a:r>
              <a:rPr lang="en-US" altLang="ja-JP" b="1" u="none">
                <a:solidFill>
                  <a:srgbClr val="FF0000"/>
                </a:solidFill>
              </a:rPr>
              <a:t>MSRE</a:t>
            </a:r>
            <a:r>
              <a:rPr lang="ja-JP" altLang="en-US" sz="2800" b="1" u="none"/>
              <a:t>（米国オークリッジ研究所）</a:t>
            </a:r>
          </a:p>
        </p:txBody>
      </p:sp>
      <p:sp>
        <p:nvSpPr>
          <p:cNvPr id="36" name="正方形/長方形 35"/>
          <p:cNvSpPr/>
          <p:nvPr/>
        </p:nvSpPr>
        <p:spPr>
          <a:xfrm>
            <a:off x="1145627" y="5534025"/>
            <a:ext cx="3143250" cy="738188"/>
          </a:xfrm>
          <a:prstGeom prst="rect">
            <a:avLst/>
          </a:prstGeom>
        </p:spPr>
        <p:txBody>
          <a:bodyPr>
            <a:spAutoFit/>
          </a:bodyPr>
          <a:lstStyle/>
          <a:p>
            <a:pPr eaLnBrk="1" hangingPunct="1">
              <a:defRPr/>
            </a:pPr>
            <a:r>
              <a:rPr lang="ja-JP" altLang="en-US" b="1" u="none" dirty="0">
                <a:solidFill>
                  <a:srgbClr val="FF0000"/>
                </a:solidFill>
                <a:latin typeface="Arial" charset="0"/>
              </a:rPr>
              <a:t>・</a:t>
            </a:r>
            <a:r>
              <a:rPr lang="en-US" altLang="ja-JP" sz="2400" b="1" u="none" dirty="0" err="1">
                <a:solidFill>
                  <a:srgbClr val="FF0000"/>
                </a:solidFill>
                <a:latin typeface="+mj-ea"/>
                <a:ea typeface="+mj-ea"/>
              </a:rPr>
              <a:t>miniFUJI</a:t>
            </a:r>
            <a:r>
              <a:rPr lang="ja-JP" altLang="en-US" b="1" u="none" dirty="0">
                <a:solidFill>
                  <a:srgbClr val="FF0000"/>
                </a:solidFill>
                <a:latin typeface="Arial" charset="0"/>
              </a:rPr>
              <a:t>は　ほぼ同寸法</a:t>
            </a:r>
            <a:endParaRPr lang="en-US" altLang="ja-JP" b="1" u="none" dirty="0">
              <a:solidFill>
                <a:srgbClr val="FF0000"/>
              </a:solidFill>
              <a:latin typeface="Arial" charset="0"/>
            </a:endParaRPr>
          </a:p>
          <a:p>
            <a:pPr eaLnBrk="1" hangingPunct="1">
              <a:defRPr/>
            </a:pPr>
            <a:r>
              <a:rPr lang="ja-JP" altLang="en-US" b="1" u="none" dirty="0">
                <a:solidFill>
                  <a:srgbClr val="FF0000"/>
                </a:solidFill>
                <a:latin typeface="Arial" charset="0"/>
              </a:rPr>
              <a:t>　で、</a:t>
            </a:r>
            <a:r>
              <a:rPr lang="ja-JP" altLang="en-US" b="1" dirty="0">
                <a:solidFill>
                  <a:srgbClr val="FF0000"/>
                </a:solidFill>
                <a:latin typeface="Arial" charset="0"/>
              </a:rPr>
              <a:t>１万ｋ</a:t>
            </a:r>
            <a:r>
              <a:rPr lang="en-US" altLang="ja-JP" b="1" dirty="0">
                <a:solidFill>
                  <a:srgbClr val="FF0000"/>
                </a:solidFill>
                <a:latin typeface="Arial" charset="0"/>
              </a:rPr>
              <a:t>W</a:t>
            </a:r>
            <a:r>
              <a:rPr lang="ja-JP" altLang="en-US" b="1" dirty="0">
                <a:solidFill>
                  <a:srgbClr val="FF0000"/>
                </a:solidFill>
                <a:latin typeface="Arial" charset="0"/>
              </a:rPr>
              <a:t>　の発電装置。</a:t>
            </a:r>
            <a:endParaRPr lang="en-US" altLang="ja-JP" b="1" u="none" dirty="0">
              <a:solidFill>
                <a:srgbClr val="FF0000"/>
              </a:solidFill>
              <a:latin typeface="Arial" charset="0"/>
            </a:endParaRPr>
          </a:p>
        </p:txBody>
      </p:sp>
    </p:spTree>
    <p:extLst>
      <p:ext uri="{BB962C8B-B14F-4D97-AF65-F5344CB8AC3E}">
        <p14:creationId xmlns:p14="http://schemas.microsoft.com/office/powerpoint/2010/main" val="2671526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smtClean="0">
                <a:solidFill>
                  <a:schemeClr val="tx1"/>
                </a:solidFill>
                <a:latin typeface="Meiryo UI" panose="020B0604030504040204" pitchFamily="50" charset="-128"/>
                <a:ea typeface="Meiryo UI" panose="020B0604030504040204" pitchFamily="50" charset="-128"/>
              </a:rPr>
              <a:t>小型原子炉技術</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次世代原子力</a:t>
            </a:r>
            <a:endParaRPr kumimoji="1" lang="ja-JP" altLang="en-US" sz="1600" dirty="0">
              <a:latin typeface="Meiryo UI" panose="020B0604030504040204" pitchFamily="50" charset="-128"/>
              <a:ea typeface="Meiryo UI" panose="020B0604030504040204" pitchFamily="50" charset="-128"/>
            </a:endParaRP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3"/>
          <p:cNvSpPr/>
          <p:nvPr/>
        </p:nvSpPr>
        <p:spPr>
          <a:xfrm>
            <a:off x="301557" y="1896897"/>
            <a:ext cx="5359942" cy="4881769"/>
          </a:xfrm>
          <a:prstGeom prst="rect">
            <a:avLst/>
          </a:prstGeom>
          <a:blipFill>
            <a:blip r:embed="rId3" cstate="print"/>
            <a:stretch>
              <a:fillRect/>
            </a:stretch>
          </a:blipFill>
        </p:spPr>
        <p:txBody>
          <a:bodyPr wrap="square" lIns="0" tIns="0" rIns="0" bIns="0" rtlCol="0"/>
          <a:lstStyle/>
          <a:p>
            <a:endParaRPr sz="1634">
              <a:latin typeface="Meiryo UI" panose="020B0604030504040204" pitchFamily="50" charset="-128"/>
              <a:ea typeface="Meiryo UI" panose="020B0604030504040204" pitchFamily="50" charset="-128"/>
            </a:endParaRPr>
          </a:p>
        </p:txBody>
      </p:sp>
      <p:sp>
        <p:nvSpPr>
          <p:cNvPr id="9" name="object 3"/>
          <p:cNvSpPr/>
          <p:nvPr/>
        </p:nvSpPr>
        <p:spPr>
          <a:xfrm>
            <a:off x="6213717" y="2543228"/>
            <a:ext cx="5887667" cy="4125506"/>
          </a:xfrm>
          <a:prstGeom prst="rect">
            <a:avLst/>
          </a:prstGeom>
          <a:blipFill>
            <a:blip r:embed="rId4" cstate="print"/>
            <a:stretch>
              <a:fillRect/>
            </a:stretch>
          </a:blipFill>
        </p:spPr>
        <p:txBody>
          <a:bodyPr wrap="square" lIns="0" tIns="0" rIns="0" bIns="0" rtlCol="0"/>
          <a:lstStyle/>
          <a:p>
            <a:endParaRPr sz="1634"/>
          </a:p>
        </p:txBody>
      </p:sp>
      <p:sp>
        <p:nvSpPr>
          <p:cNvPr id="2" name="テキスト ボックス 1"/>
          <p:cNvSpPr txBox="1"/>
          <p:nvPr/>
        </p:nvSpPr>
        <p:spPr>
          <a:xfrm>
            <a:off x="6654874" y="1896897"/>
            <a:ext cx="4766553" cy="646331"/>
          </a:xfrm>
          <a:prstGeom prst="rect">
            <a:avLst/>
          </a:prstGeom>
          <a:noFill/>
        </p:spPr>
        <p:txBody>
          <a:bodyPr wrap="square" rtlCol="0">
            <a:spAutoFit/>
          </a:bodyPr>
          <a:lstStyle/>
          <a:p>
            <a:pPr algn="ctr"/>
            <a:r>
              <a:rPr kumimoji="1" lang="ja-JP" altLang="en-US" b="1" dirty="0" smtClean="0">
                <a:latin typeface="Meiryo UI" panose="020B0604030504040204" pitchFamily="50" charset="-128"/>
                <a:ea typeface="Meiryo UI" panose="020B0604030504040204" pitchFamily="50" charset="-128"/>
              </a:rPr>
              <a:t>インドネシアは、日本方式の溶融塩炉を採用</a:t>
            </a:r>
            <a:r>
              <a:rPr kumimoji="1" lang="ja-JP" altLang="en-US" dirty="0" smtClean="0">
                <a:latin typeface="Meiryo UI" panose="020B0604030504040204" pitchFamily="50" charset="-128"/>
                <a:ea typeface="Meiryo UI" panose="020B0604030504040204" pitchFamily="50" charset="-128"/>
              </a:rPr>
              <a:t>。</a:t>
            </a:r>
            <a:endParaRPr kumimoji="1"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離島などに小型原子炉を配置。</a:t>
            </a:r>
            <a:endParaRPr kumimoji="1" lang="ja-JP" altLang="en-US"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006281" y="896504"/>
            <a:ext cx="10736552" cy="646331"/>
          </a:xfrm>
          <a:prstGeom prst="rect">
            <a:avLst/>
          </a:prstGeom>
          <a:noFill/>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第三世代原子炉でビジネスする仏アレバ、米</a:t>
            </a:r>
            <a:r>
              <a:rPr kumimoji="1" lang="en-US" altLang="ja-JP" dirty="0" smtClean="0">
                <a:latin typeface="Meiryo UI" panose="020B0604030504040204" pitchFamily="50" charset="-128"/>
                <a:ea typeface="Meiryo UI" panose="020B0604030504040204" pitchFamily="50" charset="-128"/>
              </a:rPr>
              <a:t>WH</a:t>
            </a:r>
            <a:r>
              <a:rPr lang="ja-JP" altLang="en-US" dirty="0" err="1"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米</a:t>
            </a:r>
            <a:r>
              <a:rPr lang="en-US" altLang="ja-JP" dirty="0" smtClean="0">
                <a:latin typeface="Meiryo UI" panose="020B0604030504040204" pitchFamily="50" charset="-128"/>
                <a:ea typeface="Meiryo UI" panose="020B0604030504040204" pitchFamily="50" charset="-128"/>
              </a:rPr>
              <a:t>GE</a:t>
            </a:r>
            <a:r>
              <a:rPr lang="ja-JP" altLang="en-US" dirty="0" err="1"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東芝、三菱重工、日立は原子力事業で大苦戦中。</a:t>
            </a:r>
            <a:endParaRPr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トレンドは、小型原子炉で、分散配置し長大な送電網無しで安定した電力供給を目指す。</a:t>
            </a:r>
            <a:endParaRPr kumimoji="1" lang="en-US" altLang="ja-JP" dirty="0" smtClean="0">
              <a:latin typeface="Meiryo UI" panose="020B0604030504040204" pitchFamily="50" charset="-128"/>
              <a:ea typeface="Meiryo UI" panose="020B0604030504040204" pitchFamily="50" charset="-128"/>
            </a:endParaRPr>
          </a:p>
        </p:txBody>
      </p:sp>
      <p:sp>
        <p:nvSpPr>
          <p:cNvPr id="4" name="正方形/長方形 3"/>
          <p:cNvSpPr/>
          <p:nvPr/>
        </p:nvSpPr>
        <p:spPr>
          <a:xfrm>
            <a:off x="146174" y="1720173"/>
            <a:ext cx="2460930" cy="369332"/>
          </a:xfrm>
          <a:prstGeom prst="rect">
            <a:avLst/>
          </a:prstGeom>
        </p:spPr>
        <p:txBody>
          <a:bodyPr wrap="none">
            <a:spAutoFit/>
          </a:bodyPr>
          <a:lstStyle/>
          <a:p>
            <a:r>
              <a:rPr lang="ja-JP" altLang="en-US" dirty="0">
                <a:latin typeface="Meiryo UI" panose="020B0604030504040204" pitchFamily="50" charset="-128"/>
                <a:ea typeface="Meiryo UI" panose="020B0604030504040204" pitchFamily="50" charset="-128"/>
              </a:rPr>
              <a:t>テレストリアル・エナジー社</a:t>
            </a:r>
            <a:endParaRPr lang="ja-JP" altLang="en-US" dirty="0"/>
          </a:p>
        </p:txBody>
      </p:sp>
      <p:sp>
        <p:nvSpPr>
          <p:cNvPr id="5" name="スライド番号プレースホルダー 4"/>
          <p:cNvSpPr>
            <a:spLocks noGrp="1"/>
          </p:cNvSpPr>
          <p:nvPr>
            <p:ph type="sldNum" sz="quarter" idx="12"/>
          </p:nvPr>
        </p:nvSpPr>
        <p:spPr/>
        <p:txBody>
          <a:bodyPr/>
          <a:lstStyle/>
          <a:p>
            <a:fld id="{E0111AC5-7BD5-411B-8205-861CC0B8AE82}" type="slidenum">
              <a:rPr kumimoji="1" lang="ja-JP" altLang="en-US" smtClean="0"/>
              <a:t>8</a:t>
            </a:fld>
            <a:endParaRPr kumimoji="1" lang="ja-JP" altLang="en-US"/>
          </a:p>
        </p:txBody>
      </p:sp>
      <p:sp>
        <p:nvSpPr>
          <p:cNvPr id="6" name="正方形/長方形 5"/>
          <p:cNvSpPr/>
          <p:nvPr/>
        </p:nvSpPr>
        <p:spPr>
          <a:xfrm>
            <a:off x="6082543" y="6645370"/>
            <a:ext cx="2073003"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rPr>
              <a:t>（出典）トリウムテックソリューション資料</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0" y="6632774"/>
            <a:ext cx="1656223"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Terrestrial Energy</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9346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p:nvPr/>
        </p:nvSpPr>
        <p:spPr>
          <a:xfrm>
            <a:off x="4809893" y="737203"/>
            <a:ext cx="7382107" cy="5653870"/>
          </a:xfrm>
          <a:prstGeom prst="rect">
            <a:avLst/>
          </a:prstGeom>
          <a:blipFill>
            <a:blip r:embed="rId2" cstate="print"/>
            <a:stretch>
              <a:fillRect/>
            </a:stretch>
          </a:blipFill>
        </p:spPr>
        <p:txBody>
          <a:bodyPr wrap="square" lIns="0" tIns="0" rIns="0" bIns="0" rtlCol="0"/>
          <a:lstStyle/>
          <a:p>
            <a:endParaRPr sz="1634"/>
          </a:p>
        </p:txBody>
      </p:sp>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smtClean="0">
                <a:solidFill>
                  <a:schemeClr val="tx1"/>
                </a:solidFill>
                <a:latin typeface="Meiryo UI" panose="020B0604030504040204" pitchFamily="50" charset="-128"/>
                <a:ea typeface="Meiryo UI" panose="020B0604030504040204" pitchFamily="50" charset="-128"/>
              </a:rPr>
              <a:t>中国における溶融塩炉開発</a:t>
            </a:r>
            <a:r>
              <a:rPr lang="en-US" altLang="ja-JP" sz="1600" b="1" dirty="0" smtClean="0">
                <a:solidFill>
                  <a:schemeClr val="tx1"/>
                </a:solidFill>
                <a:latin typeface="Meiryo UI" panose="020B0604030504040204" pitchFamily="50" charset="-128"/>
                <a:ea typeface="Meiryo UI" panose="020B0604030504040204" pitchFamily="50" charset="-128"/>
              </a:rPr>
              <a:t>~</a:t>
            </a:r>
            <a:r>
              <a:rPr lang="ja-JP" altLang="en-US" sz="1600" b="1" dirty="0" smtClean="0">
                <a:solidFill>
                  <a:schemeClr val="tx1"/>
                </a:solidFill>
                <a:latin typeface="Meiryo UI" panose="020B0604030504040204" pitchFamily="50" charset="-128"/>
                <a:ea typeface="Meiryo UI" panose="020B0604030504040204" pitchFamily="50" charset="-128"/>
              </a:rPr>
              <a:t>上海応用物理研究所</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次世代原子力</a:t>
            </a:r>
            <a:endParaRPr kumimoji="1" lang="ja-JP" altLang="en-US" sz="1600" dirty="0">
              <a:latin typeface="Meiryo UI" panose="020B0604030504040204" pitchFamily="50" charset="-128"/>
              <a:ea typeface="Meiryo UI" panose="020B0604030504040204" pitchFamily="50" charset="-128"/>
            </a:endParaRPr>
          </a:p>
        </p:txBody>
      </p:sp>
      <p:pic>
        <p:nvPicPr>
          <p:cNvPr id="8"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p:cNvPicPr>
            <a:picLocks noChangeAspect="1"/>
          </p:cNvPicPr>
          <p:nvPr/>
        </p:nvPicPr>
        <p:blipFill>
          <a:blip r:embed="rId4"/>
          <a:stretch>
            <a:fillRect/>
          </a:stretch>
        </p:blipFill>
        <p:spPr>
          <a:xfrm>
            <a:off x="74970" y="1907172"/>
            <a:ext cx="4734923" cy="4328809"/>
          </a:xfrm>
          <a:prstGeom prst="rect">
            <a:avLst/>
          </a:prstGeom>
        </p:spPr>
      </p:pic>
      <p:sp>
        <p:nvSpPr>
          <p:cNvPr id="3" name="正方形/長方形 2"/>
          <p:cNvSpPr/>
          <p:nvPr/>
        </p:nvSpPr>
        <p:spPr>
          <a:xfrm>
            <a:off x="35614" y="970274"/>
            <a:ext cx="4633664" cy="1015663"/>
          </a:xfrm>
          <a:prstGeom prst="rect">
            <a:avLst/>
          </a:prstGeom>
        </p:spPr>
        <p:txBody>
          <a:bodyPr wrap="square">
            <a:spAutoFit/>
          </a:bodyPr>
          <a:lstStyle/>
          <a:p>
            <a:pPr marL="186152" algn="ctr">
              <a:lnSpc>
                <a:spcPts val="3576"/>
              </a:lnSpc>
            </a:pPr>
            <a:r>
              <a:rPr lang="ja-JP" altLang="en-US" spc="-5" dirty="0">
                <a:latin typeface="Meiryo UI" panose="020B0604030504040204" pitchFamily="50" charset="-128"/>
                <a:ea typeface="Meiryo UI" panose="020B0604030504040204" pitchFamily="50" charset="-128"/>
              </a:rPr>
              <a:t>上海</a:t>
            </a:r>
            <a:r>
              <a:rPr lang="en-US" altLang="ja-JP" spc="-5" dirty="0" smtClean="0">
                <a:latin typeface="Meiryo UI" panose="020B0604030504040204" pitchFamily="50" charset="-128"/>
                <a:ea typeface="Meiryo UI" panose="020B0604030504040204" pitchFamily="50" charset="-128"/>
                <a:cs typeface="Calibri"/>
              </a:rPr>
              <a:t>SINAP</a:t>
            </a:r>
            <a:r>
              <a:rPr lang="ja-JP" altLang="en-US" spc="-5" dirty="0" smtClean="0">
                <a:latin typeface="Meiryo UI" panose="020B0604030504040204" pitchFamily="50" charset="-128"/>
                <a:ea typeface="Meiryo UI" panose="020B0604030504040204" pitchFamily="50" charset="-128"/>
                <a:cs typeface="Calibri"/>
              </a:rPr>
              <a:t>の</a:t>
            </a:r>
            <a:r>
              <a:rPr lang="ja-JP" altLang="en-US" spc="-5" dirty="0" smtClean="0">
                <a:latin typeface="Meiryo UI" panose="020B0604030504040204" pitchFamily="50" charset="-128"/>
                <a:ea typeface="Meiryo UI" panose="020B0604030504040204" pitchFamily="50" charset="-128"/>
              </a:rPr>
              <a:t>溶融塩</a:t>
            </a:r>
            <a:r>
              <a:rPr lang="ja-JP" altLang="en-US" spc="-5" dirty="0">
                <a:latin typeface="Meiryo UI" panose="020B0604030504040204" pitchFamily="50" charset="-128"/>
                <a:ea typeface="Meiryo UI" panose="020B0604030504040204" pitchFamily="50" charset="-128"/>
              </a:rPr>
              <a:t>冷却</a:t>
            </a:r>
            <a:r>
              <a:rPr lang="ja-JP" altLang="en-US" spc="-5" dirty="0" smtClean="0">
                <a:latin typeface="Meiryo UI" panose="020B0604030504040204" pitchFamily="50" charset="-128"/>
                <a:ea typeface="Meiryo UI" panose="020B0604030504040204" pitchFamily="50" charset="-128"/>
              </a:rPr>
              <a:t>炉</a:t>
            </a:r>
            <a:endParaRPr lang="en-US" altLang="ja-JP" sz="1050" spc="-5" dirty="0" smtClean="0">
              <a:latin typeface="Meiryo UI" panose="020B0604030504040204" pitchFamily="50" charset="-128"/>
              <a:ea typeface="Meiryo UI" panose="020B0604030504040204" pitchFamily="50" charset="-128"/>
            </a:endParaRPr>
          </a:p>
          <a:p>
            <a:pPr marL="186152" algn="ctr">
              <a:lnSpc>
                <a:spcPts val="3576"/>
              </a:lnSpc>
            </a:pP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cs typeface="Calibri"/>
              </a:rPr>
              <a:t>2MW</a:t>
            </a:r>
            <a:r>
              <a:rPr lang="en-US" altLang="ja-JP" sz="1400" baseline="-21021" dirty="0" smtClean="0">
                <a:latin typeface="Meiryo UI" panose="020B0604030504040204" pitchFamily="50" charset="-128"/>
                <a:ea typeface="Meiryo UI" panose="020B0604030504040204" pitchFamily="50" charset="-128"/>
                <a:cs typeface="Calibri"/>
              </a:rPr>
              <a:t>th</a:t>
            </a:r>
            <a:r>
              <a:rPr lang="ja-JP" altLang="en-US" sz="1400" spc="-5" dirty="0" smtClean="0">
                <a:latin typeface="Meiryo UI" panose="020B0604030504040204" pitchFamily="50" charset="-128"/>
                <a:ea typeface="Meiryo UI" panose="020B0604030504040204" pitchFamily="50" charset="-128"/>
              </a:rPr>
              <a:t>で始め、その後</a:t>
            </a:r>
            <a:r>
              <a:rPr lang="en-US" altLang="ja-JP" sz="1400" spc="-5" dirty="0">
                <a:latin typeface="Meiryo UI" panose="020B0604030504040204" pitchFamily="50" charset="-128"/>
                <a:ea typeface="Meiryo UI" panose="020B0604030504040204" pitchFamily="50" charset="-128"/>
                <a:cs typeface="Calibri"/>
              </a:rPr>
              <a:t>10MW</a:t>
            </a:r>
            <a:r>
              <a:rPr lang="en-US" altLang="ja-JP" sz="1400" spc="-6" baseline="-21021" dirty="0">
                <a:latin typeface="Meiryo UI" panose="020B0604030504040204" pitchFamily="50" charset="-128"/>
                <a:ea typeface="Meiryo UI" panose="020B0604030504040204" pitchFamily="50" charset="-128"/>
                <a:cs typeface="Calibri"/>
              </a:rPr>
              <a:t>th</a:t>
            </a:r>
            <a:r>
              <a:rPr lang="ja-JP" altLang="en-US" sz="1400" spc="-5" dirty="0">
                <a:latin typeface="Meiryo UI" panose="020B0604030504040204" pitchFamily="50" charset="-128"/>
                <a:ea typeface="Meiryo UI" panose="020B0604030504040204" pitchFamily="50" charset="-128"/>
              </a:rPr>
              <a:t>に拡張想定）</a:t>
            </a:r>
            <a:endParaRPr lang="ja-JP" altLang="en-US" sz="1400" dirty="0"/>
          </a:p>
        </p:txBody>
      </p:sp>
      <p:sp>
        <p:nvSpPr>
          <p:cNvPr id="4" name="スライド番号プレースホルダー 3"/>
          <p:cNvSpPr>
            <a:spLocks noGrp="1"/>
          </p:cNvSpPr>
          <p:nvPr>
            <p:ph type="sldNum" sz="quarter" idx="12"/>
          </p:nvPr>
        </p:nvSpPr>
        <p:spPr/>
        <p:txBody>
          <a:bodyPr/>
          <a:lstStyle/>
          <a:p>
            <a:fld id="{E0111AC5-7BD5-411B-8205-861CC0B8AE82}" type="slidenum">
              <a:rPr kumimoji="1" lang="ja-JP" altLang="en-US" smtClean="0"/>
              <a:t>9</a:t>
            </a:fld>
            <a:endParaRPr kumimoji="1" lang="ja-JP" altLang="en-US"/>
          </a:p>
        </p:txBody>
      </p:sp>
      <p:sp>
        <p:nvSpPr>
          <p:cNvPr id="5" name="正方形/長方形 4"/>
          <p:cNvSpPr/>
          <p:nvPr/>
        </p:nvSpPr>
        <p:spPr>
          <a:xfrm>
            <a:off x="-71098" y="6623815"/>
            <a:ext cx="2154757"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smtClean="0">
                <a:latin typeface="Meiryo UI" panose="020B0604030504040204" pitchFamily="50" charset="-128"/>
                <a:ea typeface="Meiryo UI" panose="020B0604030504040204" pitchFamily="50" charset="-128"/>
              </a:rPr>
              <a:t>http</a:t>
            </a:r>
            <a:r>
              <a:rPr lang="en-US" altLang="ja-JP" sz="900" dirty="0">
                <a:latin typeface="Meiryo UI" panose="020B0604030504040204" pitchFamily="50" charset="-128"/>
                <a:ea typeface="Meiryo UI" panose="020B0604030504040204" pitchFamily="50" charset="-128"/>
              </a:rPr>
              <a:t>://www.sinap.cas.cn/</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8005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1933</Words>
  <Application>Microsoft Office PowerPoint</Application>
  <PresentationFormat>ワイド画面</PresentationFormat>
  <Paragraphs>267</Paragraphs>
  <Slides>22</Slides>
  <Notes>0</Notes>
  <HiddenSlides>0</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22</vt:i4>
      </vt:variant>
    </vt:vector>
  </HeadingPairs>
  <TitlesOfParts>
    <vt:vector size="33" baseType="lpstr">
      <vt:lpstr>Meiryo UI</vt:lpstr>
      <vt:lpstr>ＭＳ Ｐゴシック</vt:lpstr>
      <vt:lpstr>ＭＳ Ｐゴシック</vt:lpstr>
      <vt:lpstr>MS UI Gothic</vt:lpstr>
      <vt:lpstr>Arial</vt:lpstr>
      <vt:lpstr>Calibri</vt:lpstr>
      <vt:lpstr>Calibri Light</vt:lpstr>
      <vt:lpstr>Times</vt:lpstr>
      <vt:lpstr>Times New Roman</vt:lpstr>
      <vt:lpstr>Office テーマ</vt:lpstr>
      <vt:lpstr>ビットマップ イメージ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23</cp:revision>
  <cp:lastPrinted>2017-12-08T00:25:33Z</cp:lastPrinted>
  <dcterms:created xsi:type="dcterms:W3CDTF">2017-06-05T01:18:18Z</dcterms:created>
  <dcterms:modified xsi:type="dcterms:W3CDTF">2017-12-21T02:35:02Z</dcterms:modified>
</cp:coreProperties>
</file>